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jpeg" ContentType="image/jpeg"/>
  <Default Extension="wmf" ContentType="image/x-w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</p:sldMasterIdLst>
  <p:notesMasterIdLst>
    <p:notesMasterId r:id="rId14"/>
  </p:notesMasterIdLst>
  <p:sldIdLst>
    <p:sldId id="369" r:id="rId5"/>
    <p:sldId id="390" r:id="rId6"/>
    <p:sldId id="275" r:id="rId7"/>
    <p:sldId id="445" r:id="rId8"/>
    <p:sldId id="428" r:id="rId9"/>
    <p:sldId id="400" r:id="rId10"/>
    <p:sldId id="401" r:id="rId11"/>
    <p:sldId id="429" r:id="rId12"/>
    <p:sldId id="439" r:id="rId13"/>
    <p:sldId id="440" r:id="rId15"/>
    <p:sldId id="430" r:id="rId16"/>
    <p:sldId id="441" r:id="rId17"/>
    <p:sldId id="459" r:id="rId18"/>
    <p:sldId id="465" r:id="rId19"/>
    <p:sldId id="414" r:id="rId20"/>
    <p:sldId id="438" r:id="rId21"/>
    <p:sldId id="460" r:id="rId22"/>
    <p:sldId id="359" r:id="rId23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149494"/>
    <a:srgbClr val="000099"/>
    <a:srgbClr val="660066"/>
    <a:srgbClr val="00CC00"/>
    <a:srgbClr val="CC0066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359"/>
  </p:normalViewPr>
  <p:slideViewPr>
    <p:cSldViewPr showGuides="1">
      <p:cViewPr varScale="1">
        <p:scale>
          <a:sx n="66" d="100"/>
          <a:sy n="66" d="100"/>
        </p:scale>
        <p:origin x="-114" y="-294"/>
      </p:cViewPr>
      <p:guideLst>
        <p:guide orient="horz" pos="215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18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1506" name="Rectangle 2"/>
          <p:cNvSpPr/>
          <p:nvPr>
            <p:ph type="sldImg"/>
          </p:nvPr>
        </p:nvSpPr>
        <p:spPr>
          <a:xfrm>
            <a:off x="1050925" y="754063"/>
            <a:ext cx="4572000" cy="3294062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5" name="Rectangle 3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538163" y="4387850"/>
            <a:ext cx="5780088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/>
            <a:r>
              <a:rPr lang="zh-CN" altLang="en-US" dirty="0"/>
              <a:t>单击此处编辑母版文本样式
第二级
第三级
第四级
第五级</a:t>
            </a:r>
            <a:endParaRPr lang="zh-CN" altLang="en-US" dirty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025" y="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2531" name="备注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2532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3555" name="备注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3556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4579" name="备注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458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1413" y="754063"/>
            <a:ext cx="4391025" cy="3294062"/>
          </a:xfrm>
          <a:ln/>
        </p:spPr>
      </p:sp>
      <p:sp>
        <p:nvSpPr>
          <p:cNvPr id="25603" name="备注占位符 2"/>
          <p:cNvSpPr>
            <a:spLocks noGrp="1"/>
          </p:cNvSpPr>
          <p:nvPr>
            <p:ph type="body"/>
          </p:nvPr>
        </p:nvSpPr>
        <p:spPr>
          <a:xfrm>
            <a:off x="538163" y="4387850"/>
            <a:ext cx="5780087" cy="3952875"/>
          </a:xfrm>
          <a:ln/>
        </p:spPr>
        <p:txBody>
          <a:bodyPr wrap="square" lIns="91440" tIns="45720" rIns="91440" bIns="45720" anchor="t"/>
          <a:p>
            <a:pPr lvl="0"/>
            <a:endParaRPr lang="zh-CN" altLang="en-US" dirty="0"/>
          </a:p>
        </p:txBody>
      </p:sp>
      <p:sp>
        <p:nvSpPr>
          <p:cNvPr id="25604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3025" y="8686800"/>
            <a:ext cx="2974975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28650" y="365125"/>
            <a:ext cx="7886700" cy="58118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333375"/>
            <a:ext cx="2078038" cy="57975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113647" cy="57975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307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 algn="l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91313" y="333375"/>
            <a:ext cx="2078038" cy="57975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33375"/>
            <a:ext cx="6113647" cy="57975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970222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44793" y="1567346"/>
            <a:ext cx="3526380" cy="710095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>
              <a:buNone/>
              <a:defRPr sz="21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944793" y="2338388"/>
            <a:ext cx="3526380" cy="37859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717212" y="1567346"/>
            <a:ext cx="3526381" cy="710095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marL="171450" indent="-171450">
              <a:buNone/>
              <a:defRPr lang="zh-CN" altLang="en-US" b="0" smtClean="0"/>
            </a:lvl1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717212" y="2357460"/>
            <a:ext cx="3526381" cy="37668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95638" cy="1600200"/>
          </a:xfrm>
          <a:prstGeom prst="rect">
            <a:avLst/>
          </a:prstGeom>
        </p:spPr>
        <p:txBody>
          <a:bodyPr anchor="t" anchorCtr="0">
            <a:normAutofit/>
          </a:bodyPr>
          <a:lstStyle>
            <a:lvl1pPr>
              <a:defRPr sz="3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038600" y="457201"/>
            <a:ext cx="4477941" cy="5403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95638" cy="38115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3" Type="http://schemas.openxmlformats.org/officeDocument/2006/relationships/theme" Target="../theme/theme3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0" fontAlgn="base" latinLnBrk="0" hangingPunct="0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3250" name="图片 2560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2162175" cy="971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3251" name="组合 25602"/>
          <p:cNvGrpSpPr/>
          <p:nvPr/>
        </p:nvGrpSpPr>
        <p:grpSpPr>
          <a:xfrm>
            <a:off x="611188" y="5300663"/>
            <a:ext cx="7615237" cy="1106487"/>
            <a:chOff x="0" y="0"/>
            <a:chExt cx="4797" cy="697"/>
          </a:xfrm>
        </p:grpSpPr>
        <p:sp>
          <p:nvSpPr>
            <p:cNvPr id="53252" name="椭圆 25603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3253" name="椭圆 25604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3254" name="椭圆 25605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3255" name="椭圆 25606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3256" name="椭圆 25607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53257" name="文本占位符 25608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5610" name="日期占位符 25609"/>
          <p:cNvSpPr>
            <a:spLocks noGrp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0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25612" name="灯片编号占位符 25611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53260" name="标题 2561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 advTm="8000"/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55298" name="图片 2560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0"/>
            <a:ext cx="2162175" cy="97155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5299" name="组合 25602"/>
          <p:cNvGrpSpPr/>
          <p:nvPr/>
        </p:nvGrpSpPr>
        <p:grpSpPr>
          <a:xfrm>
            <a:off x="611188" y="5300663"/>
            <a:ext cx="7615237" cy="1106487"/>
            <a:chOff x="0" y="0"/>
            <a:chExt cx="4797" cy="697"/>
          </a:xfrm>
        </p:grpSpPr>
        <p:sp>
          <p:nvSpPr>
            <p:cNvPr id="55300" name="椭圆 25603"/>
            <p:cNvSpPr/>
            <p:nvPr/>
          </p:nvSpPr>
          <p:spPr>
            <a:xfrm flipH="1">
              <a:off x="2392" y="0"/>
              <a:ext cx="696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5301" name="椭圆 25604"/>
            <p:cNvSpPr/>
            <p:nvPr/>
          </p:nvSpPr>
          <p:spPr>
            <a:xfrm flipH="1">
              <a:off x="4102" y="0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5302" name="椭圆 25605"/>
            <p:cNvSpPr/>
            <p:nvPr/>
          </p:nvSpPr>
          <p:spPr>
            <a:xfrm flipH="1">
              <a:off x="0" y="1"/>
              <a:ext cx="695" cy="696"/>
            </a:xfrm>
            <a:prstGeom prst="ellipse">
              <a:avLst/>
            </a:prstGeom>
            <a:solidFill>
              <a:schemeClr val="accent2"/>
            </a:solidFill>
            <a:ln w="9525">
              <a:noFill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5303" name="椭圆 25606"/>
            <p:cNvSpPr/>
            <p:nvPr/>
          </p:nvSpPr>
          <p:spPr>
            <a:xfrm flipH="1">
              <a:off x="3309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  <p:sp>
          <p:nvSpPr>
            <p:cNvPr id="55304" name="椭圆 25607"/>
            <p:cNvSpPr/>
            <p:nvPr/>
          </p:nvSpPr>
          <p:spPr>
            <a:xfrm flipH="1">
              <a:off x="811" y="0"/>
              <a:ext cx="695" cy="696"/>
            </a:xfrm>
            <a:prstGeom prst="ellipse">
              <a:avLst/>
            </a:prstGeom>
            <a:noFill/>
            <a:ln w="28575" cap="flat" cmpd="sng">
              <a:solidFill>
                <a:schemeClr val="accent2"/>
              </a:solidFill>
              <a:prstDash val="solid"/>
              <a:headEnd type="none" w="med" len="med"/>
              <a:tailEnd type="none" w="med" len="med"/>
            </a:ln>
          </p:spPr>
          <p:txBody>
            <a:bodyPr wrap="none" anchor="ctr"/>
            <a:p>
              <a:pPr lvl="0" algn="ctr" eaLnBrk="1" hangingPunct="1"/>
              <a:endParaRPr lang="zh-CN" altLang="en-US" sz="2400" dirty="0">
                <a:latin typeface="Times New Roman" panose="02020603050405020304" pitchFamily="18" charset="0"/>
              </a:endParaRPr>
            </a:p>
          </p:txBody>
        </p:sp>
      </p:grpSp>
      <p:sp>
        <p:nvSpPr>
          <p:cNvPr id="55305" name="标题 25612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5306" name="文本占位符 25608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pPr fontAlgn="base"/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 advTm="8000"/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8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¡"/>
        <a:defRPr sz="27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l"/>
        <a:defRPr sz="23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•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1"/>
        </a:buClr>
        <a:buFont typeface="Wingdings" panose="05000000000000000000" pitchFamily="2" charset="2"/>
        <a:buChar char="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9.xml"/><Relationship Id="rId5" Type="http://schemas.openxmlformats.org/officeDocument/2006/relationships/image" Target="../media/image3.png"/><Relationship Id="rId4" Type="http://schemas.openxmlformats.org/officeDocument/2006/relationships/slide" Target="slide18.xml"/><Relationship Id="rId3" Type="http://schemas.openxmlformats.org/officeDocument/2006/relationships/slide" Target="slide15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4.vml"/><Relationship Id="rId7" Type="http://schemas.openxmlformats.org/officeDocument/2006/relationships/slideLayout" Target="../slideLayouts/slideLayout19.x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1.wmf"/><Relationship Id="rId3" Type="http://schemas.openxmlformats.org/officeDocument/2006/relationships/oleObject" Target="../embeddings/oleObject8.bin"/><Relationship Id="rId2" Type="http://schemas.openxmlformats.org/officeDocument/2006/relationships/image" Target="../media/image10.wmf"/><Relationship Id="rId1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4.bin"/><Relationship Id="rId8" Type="http://schemas.openxmlformats.org/officeDocument/2006/relationships/image" Target="../media/image16.wmf"/><Relationship Id="rId7" Type="http://schemas.openxmlformats.org/officeDocument/2006/relationships/oleObject" Target="../embeddings/oleObject13.bin"/><Relationship Id="rId6" Type="http://schemas.openxmlformats.org/officeDocument/2006/relationships/image" Target="../media/image15.wmf"/><Relationship Id="rId5" Type="http://schemas.openxmlformats.org/officeDocument/2006/relationships/oleObject" Target="../embeddings/oleObject12.bin"/><Relationship Id="rId4" Type="http://schemas.openxmlformats.org/officeDocument/2006/relationships/image" Target="../media/image14.wmf"/><Relationship Id="rId3" Type="http://schemas.openxmlformats.org/officeDocument/2006/relationships/oleObject" Target="../embeddings/oleObject11.bin"/><Relationship Id="rId2" Type="http://schemas.openxmlformats.org/officeDocument/2006/relationships/image" Target="../media/image13.wmf"/><Relationship Id="rId14" Type="http://schemas.openxmlformats.org/officeDocument/2006/relationships/vmlDrawing" Target="../drawings/vmlDrawing5.vml"/><Relationship Id="rId13" Type="http://schemas.openxmlformats.org/officeDocument/2006/relationships/slideLayout" Target="../slideLayouts/slideLayout19.xml"/><Relationship Id="rId12" Type="http://schemas.openxmlformats.org/officeDocument/2006/relationships/image" Target="../media/image18.wmf"/><Relationship Id="rId11" Type="http://schemas.openxmlformats.org/officeDocument/2006/relationships/oleObject" Target="../embeddings/oleObject15.bin"/><Relationship Id="rId10" Type="http://schemas.openxmlformats.org/officeDocument/2006/relationships/image" Target="../media/image17.wmf"/><Relationship Id="rId1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0.bin"/><Relationship Id="rId8" Type="http://schemas.openxmlformats.org/officeDocument/2006/relationships/image" Target="../media/image22.wmf"/><Relationship Id="rId7" Type="http://schemas.openxmlformats.org/officeDocument/2006/relationships/oleObject" Target="../embeddings/oleObject19.bin"/><Relationship Id="rId6" Type="http://schemas.openxmlformats.org/officeDocument/2006/relationships/image" Target="../media/image21.wmf"/><Relationship Id="rId5" Type="http://schemas.openxmlformats.org/officeDocument/2006/relationships/oleObject" Target="../embeddings/oleObject18.bin"/><Relationship Id="rId4" Type="http://schemas.openxmlformats.org/officeDocument/2006/relationships/image" Target="../media/image20.wmf"/><Relationship Id="rId3" Type="http://schemas.openxmlformats.org/officeDocument/2006/relationships/oleObject" Target="../embeddings/oleObject17.bin"/><Relationship Id="rId2" Type="http://schemas.openxmlformats.org/officeDocument/2006/relationships/image" Target="../media/image19.wmf"/><Relationship Id="rId13" Type="http://schemas.openxmlformats.org/officeDocument/2006/relationships/notesSlide" Target="../notesSlides/notesSlide2.xml"/><Relationship Id="rId12" Type="http://schemas.openxmlformats.org/officeDocument/2006/relationships/vmlDrawing" Target="../drawings/vmlDrawing6.vml"/><Relationship Id="rId11" Type="http://schemas.openxmlformats.org/officeDocument/2006/relationships/slideLayout" Target="../slideLayouts/slideLayout19.xml"/><Relationship Id="rId10" Type="http://schemas.openxmlformats.org/officeDocument/2006/relationships/image" Target="../media/image23.wmf"/><Relationship Id="rId1" Type="http://schemas.openxmlformats.org/officeDocument/2006/relationships/oleObject" Target="../embeddings/oleObject16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7.vml"/><Relationship Id="rId7" Type="http://schemas.openxmlformats.org/officeDocument/2006/relationships/slideLayout" Target="../slideLayouts/slideLayout19.xml"/><Relationship Id="rId6" Type="http://schemas.openxmlformats.org/officeDocument/2006/relationships/image" Target="../media/image26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5.wmf"/><Relationship Id="rId3" Type="http://schemas.openxmlformats.org/officeDocument/2006/relationships/oleObject" Target="../embeddings/oleObject22.bin"/><Relationship Id="rId2" Type="http://schemas.openxmlformats.org/officeDocument/2006/relationships/image" Target="../media/image24.wmf"/><Relationship Id="rId1" Type="http://schemas.openxmlformats.org/officeDocument/2006/relationships/oleObject" Target="../embeddings/oleObject2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19.xml"/><Relationship Id="rId4" Type="http://schemas.openxmlformats.org/officeDocument/2006/relationships/image" Target="../media/image28.wmf"/><Relationship Id="rId3" Type="http://schemas.openxmlformats.org/officeDocument/2006/relationships/oleObject" Target="../embeddings/oleObject25.bin"/><Relationship Id="rId2" Type="http://schemas.openxmlformats.org/officeDocument/2006/relationships/image" Target="../media/image27.wmf"/><Relationship Id="rId1" Type="http://schemas.openxmlformats.org/officeDocument/2006/relationships/oleObject" Target="../embeddings/oleObject24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9.xml"/><Relationship Id="rId1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.vml"/><Relationship Id="rId7" Type="http://schemas.openxmlformats.org/officeDocument/2006/relationships/slideLayout" Target="../slideLayouts/slideLayout19.xml"/><Relationship Id="rId6" Type="http://schemas.openxmlformats.org/officeDocument/2006/relationships/image" Target="../media/image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.wmf"/><Relationship Id="rId3" Type="http://schemas.openxmlformats.org/officeDocument/2006/relationships/oleObject" Target="../embeddings/oleObject2.bin"/><Relationship Id="rId2" Type="http://schemas.openxmlformats.org/officeDocument/2006/relationships/image" Target="../media/image5.wmf"/><Relationship Id="rId1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19.xml"/><Relationship Id="rId3" Type="http://schemas.openxmlformats.org/officeDocument/2006/relationships/oleObject" Target="../embeddings/oleObject5.bin"/><Relationship Id="rId2" Type="http://schemas.openxmlformats.org/officeDocument/2006/relationships/image" Target="../media/image8.wmf"/><Relationship Id="rId1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3.v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9.wmf"/><Relationship Id="rId1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8" name="Rectangle 5"/>
          <p:cNvSpPr/>
          <p:nvPr/>
        </p:nvSpPr>
        <p:spPr>
          <a:xfrm>
            <a:off x="2509838" y="3235325"/>
            <a:ext cx="3852862" cy="769938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en-US" altLang="zh-CN" sz="440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21.2.1</a:t>
            </a:r>
            <a:r>
              <a:rPr lang="zh-CN" altLang="en-US" sz="4400" dirty="0">
                <a:solidFill>
                  <a:srgbClr val="CC0066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配方法</a:t>
            </a:r>
            <a:endParaRPr lang="zh-CN" altLang="en-US" sz="4400" dirty="0">
              <a:solidFill>
                <a:srgbClr val="CC0066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29" name="Text Box 4"/>
          <p:cNvSpPr txBox="1"/>
          <p:nvPr/>
        </p:nvSpPr>
        <p:spPr>
          <a:xfrm>
            <a:off x="0" y="1643063"/>
            <a:ext cx="8964613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6000" dirty="0">
                <a:solidFill>
                  <a:srgbClr val="070707"/>
                </a:solidFill>
                <a:latin typeface="隶书" pitchFamily="49" charset="-122"/>
                <a:ea typeface="隶书" pitchFamily="49" charset="-122"/>
              </a:rPr>
              <a:t>第二十一章 一元二次方程</a:t>
            </a:r>
            <a:endParaRPr lang="zh-CN" altLang="en-US" sz="6000" dirty="0">
              <a:solidFill>
                <a:srgbClr val="070707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031" name="AutoShape 7"/>
          <p:cNvSpPr/>
          <p:nvPr/>
        </p:nvSpPr>
        <p:spPr>
          <a:xfrm>
            <a:off x="0" y="6429375"/>
            <a:ext cx="9144000" cy="428625"/>
          </a:xfrm>
          <a:prstGeom prst="flowChartProcess">
            <a:avLst/>
          </a:prstGeom>
          <a:solidFill>
            <a:srgbClr val="008080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4103" name="MH_Text_1"/>
          <p:cNvSpPr>
            <a:spLocks noChangeArrowheads="1"/>
          </p:cNvSpPr>
          <p:nvPr/>
        </p:nvSpPr>
        <p:spPr bwMode="auto">
          <a:xfrm>
            <a:off x="723900" y="5016500"/>
            <a:ext cx="1665288" cy="1055688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3" name="MH_SubTitle_1">
            <a:hlinkClick r:id="rId1" action="ppaction://hlinksldjump"/>
          </p:cNvPr>
          <p:cNvSpPr/>
          <p:nvPr/>
        </p:nvSpPr>
        <p:spPr>
          <a:xfrm>
            <a:off x="722313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导入新课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4" name="MH_Other_1"/>
          <p:cNvSpPr/>
          <p:nvPr/>
        </p:nvSpPr>
        <p:spPr>
          <a:xfrm>
            <a:off x="2149475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06" name="MH_Text_2"/>
          <p:cNvSpPr>
            <a:spLocks noChangeArrowheads="1"/>
          </p:cNvSpPr>
          <p:nvPr/>
        </p:nvSpPr>
        <p:spPr bwMode="auto">
          <a:xfrm>
            <a:off x="2711450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6" name="MH_SubTitle_2">
            <a:hlinkClick r:id="rId2" action="ppaction://hlinksldjump"/>
          </p:cNvPr>
          <p:cNvSpPr/>
          <p:nvPr/>
        </p:nvSpPr>
        <p:spPr>
          <a:xfrm>
            <a:off x="2711450" y="5287963"/>
            <a:ext cx="1665288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讲授新课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7" name="MH_Other_2"/>
          <p:cNvSpPr/>
          <p:nvPr/>
        </p:nvSpPr>
        <p:spPr>
          <a:xfrm>
            <a:off x="2746375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38" name="MH_Other_3"/>
          <p:cNvSpPr/>
          <p:nvPr/>
        </p:nvSpPr>
        <p:spPr>
          <a:xfrm>
            <a:off x="4179888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10" name="MH_Text_3"/>
          <p:cNvSpPr>
            <a:spLocks noChangeArrowheads="1"/>
          </p:cNvSpPr>
          <p:nvPr/>
        </p:nvSpPr>
        <p:spPr bwMode="auto">
          <a:xfrm>
            <a:off x="4719638" y="5014913"/>
            <a:ext cx="1666875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0" name="MH_SubTitle_3">
            <a:hlinkClick r:id="rId3" action="ppaction://hlinksldjump"/>
          </p:cNvPr>
          <p:cNvSpPr/>
          <p:nvPr/>
        </p:nvSpPr>
        <p:spPr>
          <a:xfrm>
            <a:off x="4719638" y="5287963"/>
            <a:ext cx="1665287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当堂练习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1" name="MH_Other_4"/>
          <p:cNvSpPr/>
          <p:nvPr/>
        </p:nvSpPr>
        <p:spPr>
          <a:xfrm>
            <a:off x="4776788" y="5456238"/>
            <a:ext cx="169862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42" name="MH_Other_5"/>
          <p:cNvSpPr/>
          <p:nvPr/>
        </p:nvSpPr>
        <p:spPr>
          <a:xfrm>
            <a:off x="6178550" y="5459413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2E617E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14" name="MH_Text_4"/>
          <p:cNvSpPr>
            <a:spLocks noChangeArrowheads="1"/>
          </p:cNvSpPr>
          <p:nvPr/>
        </p:nvSpPr>
        <p:spPr bwMode="auto">
          <a:xfrm>
            <a:off x="6727825" y="5014913"/>
            <a:ext cx="1665288" cy="1057275"/>
          </a:xfrm>
          <a:prstGeom prst="roundRect">
            <a:avLst>
              <a:gd name="adj" fmla="val 6991"/>
            </a:avLst>
          </a:prstGeom>
          <a:solidFill>
            <a:srgbClr val="CCFFFF"/>
          </a:solidFill>
          <a:ln w="9525">
            <a:noFill/>
            <a:round/>
          </a:ln>
          <a:effectLst>
            <a:outerShdw dist="25401" dir="2700000" algn="ctr" rotWithShape="0">
              <a:srgbClr val="000000">
                <a:alpha val="28998"/>
              </a:srgbClr>
            </a:outerShdw>
          </a:effectLst>
        </p:spPr>
        <p:txBody>
          <a:bodyPr lIns="90170" tIns="720090" rIns="90170" bIns="46990" anchor="ctr"/>
          <a:lstStyle/>
          <a:p>
            <a:pPr marL="0" marR="0" lvl="0" indent="0" algn="ctr" defTabSz="914400" rtl="0" eaLnBrk="1" fontAlgn="base" latinLnBrk="0" hangingPunct="1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0" normalizeH="0" baseline="0" noProof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4" name="MH_SubTitle_4">
            <a:hlinkClick r:id="rId4" action="ppaction://hlinksldjump"/>
          </p:cNvPr>
          <p:cNvSpPr/>
          <p:nvPr/>
        </p:nvSpPr>
        <p:spPr>
          <a:xfrm>
            <a:off x="6727825" y="5287963"/>
            <a:ext cx="1668463" cy="539750"/>
          </a:xfrm>
          <a:prstGeom prst="rect">
            <a:avLst/>
          </a:prstGeom>
          <a:solidFill>
            <a:srgbClr val="008080"/>
          </a:solidFill>
          <a:ln w="9525">
            <a:noFill/>
          </a:ln>
        </p:spPr>
        <p:txBody>
          <a:bodyPr lIns="0" tIns="0" rIns="0" bIns="0" anchor="ctr"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课堂小结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5" name="MH_Other_6"/>
          <p:cNvSpPr/>
          <p:nvPr/>
        </p:nvSpPr>
        <p:spPr>
          <a:xfrm>
            <a:off x="6777038" y="5456238"/>
            <a:ext cx="168275" cy="171450"/>
          </a:xfrm>
          <a:prstGeom prst="ellipse">
            <a:avLst/>
          </a:prstGeom>
          <a:solidFill>
            <a:srgbClr val="FFFFFF"/>
          </a:solidFill>
          <a:ln w="25400" cap="flat" cmpd="sng">
            <a:solidFill>
              <a:srgbClr val="707C1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46" name="MH_Other_7"/>
          <p:cNvGrpSpPr/>
          <p:nvPr/>
        </p:nvGrpSpPr>
        <p:grpSpPr>
          <a:xfrm>
            <a:off x="2085975" y="5411788"/>
            <a:ext cx="890588" cy="266700"/>
            <a:chOff x="0" y="0"/>
            <a:chExt cx="561" cy="169"/>
          </a:xfrm>
        </p:grpSpPr>
        <p:pic>
          <p:nvPicPr>
            <p:cNvPr id="1057" name="MH_Other_7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61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8" name="Text Box 24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20" name="MH_Other_8"/>
          <p:cNvSpPr>
            <a:spLocks noChangeArrowheads="1"/>
          </p:cNvSpPr>
          <p:nvPr/>
        </p:nvSpPr>
        <p:spPr bwMode="auto">
          <a:xfrm>
            <a:off x="2184400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900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1048" name="MH_Other_9"/>
          <p:cNvGrpSpPr/>
          <p:nvPr/>
        </p:nvGrpSpPr>
        <p:grpSpPr>
          <a:xfrm>
            <a:off x="4116388" y="5411788"/>
            <a:ext cx="889000" cy="266700"/>
            <a:chOff x="0" y="0"/>
            <a:chExt cx="560" cy="169"/>
          </a:xfrm>
        </p:grpSpPr>
        <p:pic>
          <p:nvPicPr>
            <p:cNvPr id="1055" name="MH_Other_9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560" cy="169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056" name="Text Box 28"/>
            <p:cNvSpPr txBox="1"/>
            <p:nvPr/>
          </p:nvSpPr>
          <p:spPr>
            <a:xfrm>
              <a:off x="70" y="65"/>
              <a:ext cx="422" cy="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algn="ctr"/>
              <a:endParaRPr lang="zh-CN" altLang="en-US" sz="1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124" name="MH_Other_10"/>
          <p:cNvSpPr>
            <a:spLocks noChangeArrowheads="1"/>
          </p:cNvSpPr>
          <p:nvPr/>
        </p:nvSpPr>
        <p:spPr bwMode="auto">
          <a:xfrm>
            <a:off x="4214813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900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1050" name="MH_Other_11"/>
          <p:cNvPicPr/>
          <p:nvPr/>
        </p:nvPicPr>
        <p:blipFill>
          <a:blip r:embed="rId5"/>
          <a:stretch>
            <a:fillRect/>
          </a:stretch>
        </p:blipFill>
        <p:spPr>
          <a:xfrm>
            <a:off x="6115050" y="5411788"/>
            <a:ext cx="890588" cy="266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51" name="Text Box 31"/>
          <p:cNvSpPr txBox="1"/>
          <p:nvPr/>
        </p:nvSpPr>
        <p:spPr>
          <a:xfrm>
            <a:off x="6226175" y="5513388"/>
            <a:ext cx="669925" cy="619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algn="ctr"/>
            <a:endParaRPr lang="zh-CN" altLang="en-US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27" name="MH_Other_12"/>
          <p:cNvSpPr>
            <a:spLocks noChangeArrowheads="1"/>
          </p:cNvSpPr>
          <p:nvPr/>
        </p:nvSpPr>
        <p:spPr bwMode="auto">
          <a:xfrm>
            <a:off x="6213475" y="5500688"/>
            <a:ext cx="695325" cy="88900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000000">
                  <a:alpha val="1999"/>
                </a:srgbClr>
              </a:gs>
              <a:gs pos="29000">
                <a:srgbClr val="000000">
                  <a:alpha val="1999"/>
                </a:srgbClr>
              </a:gs>
              <a:gs pos="28999">
                <a:srgbClr val="000000">
                  <a:alpha val="1999"/>
                </a:srgbClr>
              </a:gs>
              <a:gs pos="71001">
                <a:srgbClr val="000000">
                  <a:alpha val="1999"/>
                </a:srgbClr>
              </a:gs>
              <a:gs pos="100000">
                <a:srgbClr val="000000">
                  <a:alpha val="1999"/>
                </a:srgbClr>
              </a:gs>
            </a:gsLst>
            <a:path path="rect">
              <a:fillToRect l="50000" t="50000" r="50000" b="50000"/>
            </a:path>
          </a:gradFill>
          <a:ln w="9525">
            <a:noFill/>
            <a:round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4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4" name="Rectangle 5"/>
          <p:cNvSpPr/>
          <p:nvPr/>
        </p:nvSpPr>
        <p:spPr>
          <a:xfrm>
            <a:off x="2925763" y="4235450"/>
            <a:ext cx="3382962" cy="641350"/>
          </a:xfrm>
          <a:prstGeom prst="rect">
            <a:avLst/>
          </a:prstGeom>
          <a:noFill/>
          <a:ln w="9525">
            <a:noFill/>
          </a:ln>
        </p:spPr>
        <p:txBody>
          <a:bodyPr wrap="none" anchor="ctr">
            <a:spAutoFit/>
          </a:bodyPr>
          <a:p>
            <a:pPr algn="ctr"/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第</a:t>
            </a:r>
            <a:r>
              <a:rPr lang="en-US" altLang="zh-CN" sz="3600"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3600" dirty="0">
                <a:latin typeface="黑体" panose="02010609060101010101" pitchFamily="2" charset="-122"/>
                <a:ea typeface="黑体" panose="02010609060101010101" pitchFamily="2" charset="-122"/>
              </a:rPr>
              <a:t>课时 配方法</a:t>
            </a:r>
            <a:endParaRPr lang="zh-CN" altLang="en-US" sz="36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5" name="圆角矩形 31"/>
          <p:cNvSpPr/>
          <p:nvPr/>
        </p:nvSpPr>
        <p:spPr>
          <a:xfrm>
            <a:off x="323850" y="692150"/>
            <a:ext cx="1223963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5" name="Object 5"/>
          <p:cNvGraphicFramePr>
            <a:graphicFrameLocks noChangeAspect="1"/>
          </p:cNvGraphicFramePr>
          <p:nvPr/>
        </p:nvGraphicFramePr>
        <p:xfrm>
          <a:off x="3563938" y="5073650"/>
          <a:ext cx="1735137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" r:id="rId1" imgW="864870" imgH="241935" progId="Equation.DSMT4">
                  <p:embed/>
                </p:oleObj>
              </mc:Choice>
              <mc:Fallback>
                <p:oleObj name="" r:id="rId1" imgW="864870" imgH="241935" progId="Equation.DSMT4">
                  <p:embed/>
                  <p:pic>
                    <p:nvPicPr>
                      <p:cNvPr id="0" name="图片 3080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563938" y="5073650"/>
                        <a:ext cx="1735137" cy="5873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6"/>
          <p:cNvSpPr txBox="1"/>
          <p:nvPr/>
        </p:nvSpPr>
        <p:spPr>
          <a:xfrm>
            <a:off x="611188" y="1268413"/>
            <a:ext cx="2879725" cy="46196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例</a:t>
            </a:r>
            <a:r>
              <a:rPr kumimoji="0" lang="en-US" altLang="zh-CN" sz="2400" b="1" kern="1200" cap="none" spc="0" normalizeH="0" baseline="0" noProof="1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1</a:t>
            </a:r>
            <a:r>
              <a:rPr kumimoji="0" lang="zh-CN" altLang="en-US" sz="2400" kern="1200" cap="none" spc="0" normalizeH="0" baseline="0" noProof="1">
                <a:solidFill>
                  <a:srgbClr val="0070C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 </a:t>
            </a:r>
            <a:r>
              <a:rPr kumimoji="0" lang="zh-CN" altLang="en-US" sz="2400" kern="1200" cap="none" spc="0" normalizeH="0" baseline="0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解下列方程：</a:t>
            </a:r>
            <a:endParaRPr kumimoji="0" lang="zh-CN" altLang="en-US" sz="2400" kern="1200" cap="none" spc="0" normalizeH="0" baseline="0" noProof="1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5123" name="Object 6"/>
          <p:cNvGraphicFramePr>
            <a:graphicFrameLocks noChangeAspect="1"/>
          </p:cNvGraphicFramePr>
          <p:nvPr/>
        </p:nvGraphicFramePr>
        <p:xfrm>
          <a:off x="3203575" y="1268413"/>
          <a:ext cx="2706688" cy="539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" r:id="rId3" imgW="1271905" imgH="254635" progId="Equation.DSMT4">
                  <p:embed/>
                </p:oleObj>
              </mc:Choice>
              <mc:Fallback>
                <p:oleObj name="" r:id="rId3" imgW="1271905" imgH="254635" progId="Equation.DSMT4">
                  <p:embed/>
                  <p:pic>
                    <p:nvPicPr>
                      <p:cNvPr id="0" name="图片 308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03575" y="1268413"/>
                        <a:ext cx="2706688" cy="5397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3522663" y="5773738"/>
          <a:ext cx="2921000" cy="463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" r:id="rId5" imgW="1598930" imgH="254000" progId="Equation.DSMT4">
                  <p:embed/>
                </p:oleObj>
              </mc:Choice>
              <mc:Fallback>
                <p:oleObj name="" r:id="rId5" imgW="1598930" imgH="254000" progId="Equation.DSMT4">
                  <p:embed/>
                  <p:pic>
                    <p:nvPicPr>
                      <p:cNvPr id="0" name="图片 3086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522663" y="5773738"/>
                        <a:ext cx="2921000" cy="4635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"/>
          <p:cNvSpPr/>
          <p:nvPr/>
        </p:nvSpPr>
        <p:spPr>
          <a:xfrm>
            <a:off x="755650" y="1916113"/>
            <a:ext cx="3529013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解：（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）移项，得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3236913" y="2389188"/>
            <a:ext cx="2271712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1,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" name="Rectangle 13"/>
          <p:cNvSpPr/>
          <p:nvPr/>
        </p:nvSpPr>
        <p:spPr>
          <a:xfrm>
            <a:off x="2124075" y="2924175"/>
            <a:ext cx="1728788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配方，得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2" name="Rectangle 15"/>
          <p:cNvSpPr/>
          <p:nvPr/>
        </p:nvSpPr>
        <p:spPr>
          <a:xfrm>
            <a:off x="3132138" y="3398838"/>
            <a:ext cx="3221037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8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+4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1+4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,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3" name="Rectangle 17"/>
          <p:cNvSpPr/>
          <p:nvPr/>
        </p:nvSpPr>
        <p:spPr>
          <a:xfrm>
            <a:off x="3563938" y="3975100"/>
            <a:ext cx="273526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 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4)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=15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4" name="Rectangle 18"/>
          <p:cNvSpPr/>
          <p:nvPr/>
        </p:nvSpPr>
        <p:spPr>
          <a:xfrm>
            <a:off x="2652713" y="4621213"/>
            <a:ext cx="14224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由此可得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" name="Rectangle 13"/>
          <p:cNvSpPr/>
          <p:nvPr/>
        </p:nvSpPr>
        <p:spPr>
          <a:xfrm>
            <a:off x="3059113" y="3973513"/>
            <a:ext cx="64770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即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52" name="Text Box 5"/>
          <p:cNvSpPr txBox="1"/>
          <p:nvPr/>
        </p:nvSpPr>
        <p:spPr>
          <a:xfrm>
            <a:off x="3276600" y="6078538"/>
            <a:ext cx="1841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sz="2800" dirty="0">
              <a:latin typeface="宋体" panose="02010600030101010101" pitchFamily="2" charset="-122"/>
            </a:endParaRPr>
          </a:p>
        </p:txBody>
      </p:sp>
      <p:sp>
        <p:nvSpPr>
          <p:cNvPr id="16" name="Text Box 2"/>
          <p:cNvSpPr txBox="1"/>
          <p:nvPr/>
        </p:nvSpPr>
        <p:spPr>
          <a:xfrm>
            <a:off x="611188" y="3348038"/>
            <a:ext cx="19431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配方，得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/>
        </p:nvGraphicFramePr>
        <p:xfrm>
          <a:off x="2268538" y="3132138"/>
          <a:ext cx="3001962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" r:id="rId1" imgW="1828800" imgH="469900" progId="Equation.DSMT4">
                  <p:embed/>
                </p:oleObj>
              </mc:Choice>
              <mc:Fallback>
                <p:oleObj name="" r:id="rId1" imgW="1828800" imgH="469900" progId="Equation.DSMT4">
                  <p:embed/>
                  <p:pic>
                    <p:nvPicPr>
                      <p:cNvPr id="0" name="图片 3084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268538" y="3132138"/>
                        <a:ext cx="3001962" cy="93186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/>
        </p:nvGraphicFramePr>
        <p:xfrm>
          <a:off x="3348038" y="4005263"/>
          <a:ext cx="1387475" cy="836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" r:id="rId3" imgW="941705" imgH="471170" progId="Equation.DSMT4">
                  <p:embed/>
                </p:oleObj>
              </mc:Choice>
              <mc:Fallback>
                <p:oleObj name="" r:id="rId3" imgW="941705" imgH="471170" progId="Equation.DSMT4">
                  <p:embed/>
                  <p:pic>
                    <p:nvPicPr>
                      <p:cNvPr id="0" name="图片 3085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348038" y="4005263"/>
                        <a:ext cx="1387475" cy="836612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3490913" y="4797425"/>
          <a:ext cx="1271587" cy="782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" r:id="rId5" imgW="775970" imgH="394335" progId="Equation.DSMT4">
                  <p:embed/>
                </p:oleObj>
              </mc:Choice>
              <mc:Fallback>
                <p:oleObj name="" r:id="rId5" imgW="775970" imgH="394335" progId="Equation.DSMT4">
                  <p:embed/>
                  <p:pic>
                    <p:nvPicPr>
                      <p:cNvPr id="0" name="图片 3082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490913" y="4797425"/>
                        <a:ext cx="1271587" cy="7826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6"/>
          <p:cNvSpPr txBox="1"/>
          <p:nvPr/>
        </p:nvSpPr>
        <p:spPr>
          <a:xfrm>
            <a:off x="1619250" y="5013325"/>
            <a:ext cx="1727200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由此可得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21" name="Object 19"/>
          <p:cNvGraphicFramePr>
            <a:graphicFrameLocks noChangeAspect="1"/>
          </p:cNvGraphicFramePr>
          <p:nvPr/>
        </p:nvGraphicFramePr>
        <p:xfrm>
          <a:off x="3132138" y="5518150"/>
          <a:ext cx="1944687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" r:id="rId7" imgW="852170" imgH="394335" progId="Equation.DSMT4">
                  <p:embed/>
                </p:oleObj>
              </mc:Choice>
              <mc:Fallback>
                <p:oleObj name="" r:id="rId7" imgW="852170" imgH="394335" progId="Equation.DSMT4">
                  <p:embed/>
                  <p:pic>
                    <p:nvPicPr>
                      <p:cNvPr id="0" name="图片 3081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132138" y="5518150"/>
                        <a:ext cx="1944687" cy="90011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2"/>
          <p:cNvSpPr txBox="1"/>
          <p:nvPr/>
        </p:nvSpPr>
        <p:spPr>
          <a:xfrm>
            <a:off x="827088" y="1763713"/>
            <a:ext cx="388937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二次项系数化为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23" name="Object 20"/>
          <p:cNvGraphicFramePr>
            <a:graphicFrameLocks noChangeAspect="1"/>
          </p:cNvGraphicFramePr>
          <p:nvPr/>
        </p:nvGraphicFramePr>
        <p:xfrm>
          <a:off x="2555875" y="2268538"/>
          <a:ext cx="195262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0" name="" r:id="rId9" imgW="929005" imgH="394335" progId="Equation.DSMT4">
                  <p:embed/>
                </p:oleObj>
              </mc:Choice>
              <mc:Fallback>
                <p:oleObj name="" r:id="rId9" imgW="929005" imgH="394335" progId="Equation.DSMT4">
                  <p:embed/>
                  <p:pic>
                    <p:nvPicPr>
                      <p:cNvPr id="0" name="图片 3089"/>
                      <p:cNvPicPr/>
                      <p:nvPr/>
                    </p:nvPicPr>
                    <p:blipFill>
                      <a:blip r:embed="rId10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555875" y="2268538"/>
                        <a:ext cx="1952625" cy="8286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51" name="Object 21"/>
          <p:cNvGraphicFramePr>
            <a:graphicFrameLocks noChangeAspect="1"/>
          </p:cNvGraphicFramePr>
          <p:nvPr/>
        </p:nvGraphicFramePr>
        <p:xfrm>
          <a:off x="500063" y="500063"/>
          <a:ext cx="309562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" r:id="rId11" imgW="1271905" imgH="254635" progId="Equation.DSMT4">
                  <p:embed/>
                </p:oleObj>
              </mc:Choice>
              <mc:Fallback>
                <p:oleObj name="" r:id="rId11" imgW="1271905" imgH="254635" progId="Equation.DSMT4">
                  <p:embed/>
                  <p:pic>
                    <p:nvPicPr>
                      <p:cNvPr id="0" name="图片 3083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00063" y="500063"/>
                        <a:ext cx="3095625" cy="61912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Rectangle 15"/>
          <p:cNvSpPr/>
          <p:nvPr/>
        </p:nvSpPr>
        <p:spPr>
          <a:xfrm>
            <a:off x="611188" y="1260475"/>
            <a:ext cx="20415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解：移项，得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7" name="Rectangle 17"/>
          <p:cNvSpPr/>
          <p:nvPr/>
        </p:nvSpPr>
        <p:spPr>
          <a:xfrm>
            <a:off x="2916238" y="1260475"/>
            <a:ext cx="19272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1,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5940425" y="3421063"/>
            <a:ext cx="2808288" cy="3024188"/>
          </a:xfrm>
          <a:prstGeom prst="rect">
            <a:avLst/>
          </a:prstGeom>
          <a:solidFill>
            <a:srgbClr val="FFFF66"/>
          </a:solidFill>
          <a:ln w="38100" cmpd="dbl">
            <a:solidFill>
              <a:schemeClr val="tx1"/>
            </a:solidFill>
            <a:miter lim="800000"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   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方程的二次项系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数不是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时，为便于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配方，可以将方程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各项的系数除以二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次项系数．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29" name="Text Box 2"/>
          <p:cNvSpPr txBox="1"/>
          <p:nvPr/>
        </p:nvSpPr>
        <p:spPr>
          <a:xfrm>
            <a:off x="2698750" y="4149725"/>
            <a:ext cx="503238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即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0" name="AutoShape 15"/>
          <p:cNvSpPr/>
          <p:nvPr/>
        </p:nvSpPr>
        <p:spPr>
          <a:xfrm>
            <a:off x="5076825" y="1268413"/>
            <a:ext cx="3598863" cy="1881187"/>
          </a:xfrm>
          <a:prstGeom prst="cloudCallout">
            <a:avLst>
              <a:gd name="adj1" fmla="val -63662"/>
              <a:gd name="adj2" fmla="val -15787"/>
            </a:avLst>
          </a:prstGeom>
          <a:solidFill>
            <a:srgbClr val="FF99CC">
              <a:alpha val="9019"/>
            </a:srgbClr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移项和二次项系数化为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这两个步骤能不能交换一下呢</a:t>
            </a:r>
            <a:r>
              <a:rPr lang="en-US" altLang="zh-CN" sz="20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?</a:t>
            </a:r>
            <a:endParaRPr lang="en-US" altLang="zh-CN" sz="20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6161" name="AutoShape 16"/>
          <p:cNvSpPr/>
          <p:nvPr/>
        </p:nvSpPr>
        <p:spPr>
          <a:xfrm>
            <a:off x="5580063" y="1331913"/>
            <a:ext cx="2087562" cy="1871662"/>
          </a:xfrm>
          <a:prstGeom prst="cloudCallout">
            <a:avLst>
              <a:gd name="adj1" fmla="val -43750"/>
              <a:gd name="adj2" fmla="val 70000"/>
            </a:avLst>
          </a:prstGeom>
          <a:noFill/>
          <a:ln w="9525">
            <a:noFill/>
          </a:ln>
        </p:spPr>
        <p:txBody>
          <a:bodyPr/>
          <a:p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5" grpId="0"/>
      <p:bldP spid="27" grpId="0"/>
      <p:bldP spid="28" grpId="0" animBg="1"/>
      <p:bldP spid="29" grpId="0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2"/>
          <p:cNvSpPr txBox="1"/>
          <p:nvPr/>
        </p:nvSpPr>
        <p:spPr>
          <a:xfrm>
            <a:off x="649288" y="3567113"/>
            <a:ext cx="1800225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配方，得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2878138" y="3389313"/>
          <a:ext cx="3127375" cy="1085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1374140" imgH="394335" progId="Equation.DSMT4">
                  <p:embed/>
                </p:oleObj>
              </mc:Choice>
              <mc:Fallback>
                <p:oleObj name="" r:id="rId1" imgW="1374140" imgH="394335" progId="Equation.DSMT4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878138" y="3389313"/>
                        <a:ext cx="3127375" cy="10858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3529013" y="4359275"/>
          <a:ext cx="1928812" cy="104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" r:id="rId3" imgW="877570" imgH="394335" progId="Equation.DSMT4">
                  <p:embed/>
                </p:oleObj>
              </mc:Choice>
              <mc:Fallback>
                <p:oleObj name="" r:id="rId3" imgW="877570" imgH="394335" progId="Equation.DSMT4">
                  <p:embed/>
                  <p:pic>
                    <p:nvPicPr>
                      <p:cNvPr id="0" name="图片 3079"/>
                      <p:cNvPicPr/>
                      <p:nvPr/>
                    </p:nvPicPr>
                    <p:blipFill>
                      <a:blip r:embed="rId4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529013" y="4359275"/>
                        <a:ext cx="1928812" cy="1046163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5"/>
          <p:cNvSpPr txBox="1"/>
          <p:nvPr/>
        </p:nvSpPr>
        <p:spPr>
          <a:xfrm>
            <a:off x="180975" y="5300663"/>
            <a:ext cx="8712200" cy="11144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因为实数的平方不会是负数，所以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取任何实数时，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1)</a:t>
            </a:r>
            <a:r>
              <a:rPr lang="en-US" altLang="zh-CN" sz="2400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都是非负数，即上式都不成立，所以原方程无实数根．</a:t>
            </a:r>
            <a:endParaRPr lang="zh-CN" altLang="en-US" sz="2400" baseline="30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" name="Text Box 6"/>
          <p:cNvSpPr txBox="1"/>
          <p:nvPr/>
        </p:nvSpPr>
        <p:spPr>
          <a:xfrm>
            <a:off x="684213" y="1239838"/>
            <a:ext cx="2449512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解：移项，得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4" name="Object 11"/>
          <p:cNvGraphicFramePr>
            <a:graphicFrameLocks noChangeAspect="1"/>
          </p:cNvGraphicFramePr>
          <p:nvPr/>
        </p:nvGraphicFramePr>
        <p:xfrm>
          <a:off x="2881313" y="1624013"/>
          <a:ext cx="2706687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" r:id="rId5" imgW="902970" imgH="229235" progId="Equation.DSMT4">
                  <p:embed/>
                </p:oleObj>
              </mc:Choice>
              <mc:Fallback>
                <p:oleObj name="" r:id="rId5" imgW="902970" imgH="229235" progId="Equation.DSMT4">
                  <p:embed/>
                  <p:pic>
                    <p:nvPicPr>
                      <p:cNvPr id="0" name="图片 3077"/>
                      <p:cNvPicPr/>
                      <p:nvPr/>
                    </p:nvPicPr>
                    <p:blipFill>
                      <a:blip r:embed="rId6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2881313" y="1624013"/>
                        <a:ext cx="2706687" cy="612775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Box 8"/>
          <p:cNvSpPr txBox="1"/>
          <p:nvPr/>
        </p:nvSpPr>
        <p:spPr>
          <a:xfrm>
            <a:off x="647700" y="2166938"/>
            <a:ext cx="3816350" cy="4619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二次项系数化为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，得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aphicFrame>
        <p:nvGraphicFramePr>
          <p:cNvPr id="16" name="Object 12"/>
          <p:cNvGraphicFramePr>
            <a:graphicFrameLocks noChangeAspect="1"/>
          </p:cNvGraphicFramePr>
          <p:nvPr/>
        </p:nvGraphicFramePr>
        <p:xfrm>
          <a:off x="3457575" y="2632075"/>
          <a:ext cx="1909763" cy="846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" r:id="rId7" imgW="890270" imgH="394335" progId="Equation.DSMT4">
                  <p:embed/>
                </p:oleObj>
              </mc:Choice>
              <mc:Fallback>
                <p:oleObj name="" r:id="rId7" imgW="890270" imgH="394335" progId="Equation.DSMT4">
                  <p:embed/>
                  <p:pic>
                    <p:nvPicPr>
                      <p:cNvPr id="0" name="图片 3078"/>
                      <p:cNvPicPr/>
                      <p:nvPr/>
                    </p:nvPicPr>
                    <p:blipFill>
                      <a:blip r:embed="rId8">
                        <a:clrChange>
                          <a:clrFrom>
                            <a:srgbClr val="000000"/>
                          </a:clrFrom>
                          <a:clrTo>
                            <a:srgbClr val="FF0000"/>
                          </a:clrTo>
                        </a:clrChange>
                      </a:blip>
                      <a:stretch>
                        <a:fillRect/>
                      </a:stretch>
                    </p:blipFill>
                    <p:spPr>
                      <a:xfrm>
                        <a:off x="3457575" y="2632075"/>
                        <a:ext cx="1909763" cy="8461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13"/>
          <p:cNvGraphicFramePr>
            <a:graphicFrameLocks noChangeAspect="1"/>
          </p:cNvGraphicFramePr>
          <p:nvPr/>
        </p:nvGraphicFramePr>
        <p:xfrm>
          <a:off x="428625" y="571500"/>
          <a:ext cx="3152775" cy="55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" r:id="rId9" imgW="1449070" imgH="254000" progId="Equation.DSMT4">
                  <p:embed/>
                </p:oleObj>
              </mc:Choice>
              <mc:Fallback>
                <p:oleObj name="" r:id="rId9" imgW="1449070" imgH="254000" progId="Equation.DSMT4">
                  <p:embed/>
                  <p:pic>
                    <p:nvPicPr>
                      <p:cNvPr id="0" name="图片 3076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28625" y="571500"/>
                        <a:ext cx="3152775" cy="552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11"/>
          <p:cNvSpPr/>
          <p:nvPr/>
        </p:nvSpPr>
        <p:spPr>
          <a:xfrm>
            <a:off x="5689600" y="1408113"/>
            <a:ext cx="2965450" cy="1366837"/>
          </a:xfrm>
          <a:prstGeom prst="cloudCallout">
            <a:avLst>
              <a:gd name="adj1" fmla="val -38866"/>
              <a:gd name="adj2" fmla="val 113880"/>
            </a:avLst>
          </a:prstGeom>
          <a:solidFill>
            <a:srgbClr val="FFCC99">
              <a:alpha val="1961"/>
            </a:srgbClr>
          </a:solidFill>
          <a:ln w="28575" cap="flat" cmpd="sng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txBody>
          <a:bodyPr anchor="ctr"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为什么方程两边都加</a:t>
            </a:r>
            <a:r>
              <a:rPr lang="en-US" altLang="zh-CN" sz="20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en-US" altLang="zh-CN" sz="20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？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9" name="Text Box 2"/>
          <p:cNvSpPr txBox="1"/>
          <p:nvPr/>
        </p:nvSpPr>
        <p:spPr>
          <a:xfrm>
            <a:off x="1728788" y="4648200"/>
            <a:ext cx="576262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即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3" grpId="0"/>
      <p:bldP spid="15" grpId="0"/>
      <p:bldP spid="18" grpId="0" bldLvl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6386" name="组合 6147"/>
          <p:cNvGrpSpPr/>
          <p:nvPr/>
        </p:nvGrpSpPr>
        <p:grpSpPr>
          <a:xfrm>
            <a:off x="325438" y="246063"/>
            <a:ext cx="2873375" cy="822325"/>
            <a:chOff x="0" y="0"/>
            <a:chExt cx="4524" cy="1294"/>
          </a:xfrm>
        </p:grpSpPr>
        <p:sp>
          <p:nvSpPr>
            <p:cNvPr id="16393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>
                <a:gd name="txL" fmla="*/ 0 w 2520280"/>
                <a:gd name="txT" fmla="*/ 0 h 1872208"/>
                <a:gd name="txR" fmla="*/ 2520280 w 2520280"/>
                <a:gd name="txB" fmla="*/ 1872208 h 1872208"/>
              </a:gdLst>
              <a:ahLst/>
              <a:cxnLst>
                <a:cxn ang="0">
                  <a:pos x="0" y="1872208"/>
                </a:cxn>
                <a:cxn ang="0">
                  <a:pos x="2520280" y="1872208"/>
                </a:cxn>
                <a:cxn ang="0">
                  <a:pos x="0" y="1872208"/>
                </a:cxn>
                <a:cxn ang="0">
                  <a:pos x="0" y="0"/>
                </a:cxn>
                <a:cxn ang="0">
                  <a:pos x="916" y="0"/>
                </a:cxn>
                <a:cxn ang="0">
                  <a:pos x="0" y="0"/>
                </a:cxn>
              </a:cxnLst>
              <a:rect l="txL" t="txT" r="txR" b="tx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4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>
                <a:gd name="txL" fmla="*/ 0 w 696310"/>
                <a:gd name="txT" fmla="*/ 0 h 696310"/>
                <a:gd name="txR" fmla="*/ 696310 w 696310"/>
                <a:gd name="txB" fmla="*/ 696310 h 696310"/>
              </a:gdLst>
              <a:ahLst/>
              <a:cxnLst>
                <a:cxn ang="0">
                  <a:pos x="0" y="0"/>
                </a:cxn>
                <a:cxn ang="0">
                  <a:pos x="459827" y="0"/>
                </a:cxn>
                <a:cxn ang="0">
                  <a:pos x="459827" y="236483"/>
                </a:cxn>
                <a:cxn ang="0">
                  <a:pos x="696310" y="236483"/>
                </a:cxn>
                <a:cxn ang="0">
                  <a:pos x="696310" y="696310"/>
                </a:cxn>
                <a:cxn ang="0">
                  <a:pos x="0" y="696310"/>
                </a:cxn>
                <a:cxn ang="0">
                  <a:pos x="0" y="0"/>
                </a:cxn>
              </a:cxnLst>
              <a:rect l="txL" t="txT" r="txR" b="tx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6395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6396" name="文本框 6151"/>
            <p:cNvSpPr txBox="1"/>
            <p:nvPr/>
          </p:nvSpPr>
          <p:spPr>
            <a:xfrm>
              <a:off x="877" y="431"/>
              <a:ext cx="3647" cy="86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配方法的应用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6397" name="文本框 6152"/>
            <p:cNvSpPr txBox="1"/>
            <p:nvPr/>
          </p:nvSpPr>
          <p:spPr>
            <a:xfrm>
              <a:off x="0" y="453"/>
              <a:ext cx="872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二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6387" name="圆角矩形 31"/>
          <p:cNvSpPr/>
          <p:nvPr/>
        </p:nvSpPr>
        <p:spPr>
          <a:xfrm>
            <a:off x="325438" y="1211263"/>
            <a:ext cx="1223962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典例精析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388" name="矩形 14"/>
          <p:cNvSpPr/>
          <p:nvPr/>
        </p:nvSpPr>
        <p:spPr>
          <a:xfrm>
            <a:off x="161925" y="1639888"/>
            <a:ext cx="8821738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例</a:t>
            </a:r>
            <a:r>
              <a:rPr lang="en-US" altLang="zh-CN" sz="2400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dirty="0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solidFill>
                  <a:srgbClr val="000008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试用配方法说明：不论</a:t>
            </a:r>
            <a:r>
              <a:rPr lang="en-US" altLang="zh-CN" sz="2400" b="1" i="1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k</a:t>
            </a:r>
            <a:r>
              <a:rPr lang="zh-CN" altLang="en-US" sz="2400" dirty="0">
                <a:solidFill>
                  <a:srgbClr val="000008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取何实数，多项式</a:t>
            </a:r>
            <a:r>
              <a:rPr lang="en-US" altLang="zh-CN" sz="2400" b="1" i="1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k</a:t>
            </a:r>
            <a:r>
              <a:rPr lang="en-US" altLang="zh-CN" sz="2400" b="1" baseline="30000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－</a:t>
            </a:r>
            <a:r>
              <a:rPr lang="en-US" altLang="zh-CN" sz="2400" b="1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en-US" altLang="zh-CN" sz="2400" b="1" i="1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k</a:t>
            </a:r>
            <a:r>
              <a:rPr lang="zh-CN" altLang="en-US" sz="2400" b="1" dirty="0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＋</a:t>
            </a:r>
            <a:r>
              <a:rPr lang="en-US" altLang="zh-CN" sz="2400" b="1">
                <a:solidFill>
                  <a:srgbClr val="000008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5</a:t>
            </a:r>
            <a:r>
              <a:rPr lang="zh-CN" altLang="en-US" sz="2400" dirty="0">
                <a:solidFill>
                  <a:srgbClr val="000008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的值必定大于零</a:t>
            </a:r>
            <a:r>
              <a:rPr lang="en-US" altLang="zh-CN" sz="2400">
                <a:solidFill>
                  <a:srgbClr val="000008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50850" y="2828925"/>
            <a:ext cx="74961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k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4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Arial" panose="020B0604020202020204" pitchFamily="34" charset="0"/>
              </a:rPr>
              <a:t>5=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endParaRPr lang="en-US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85988" y="3435350"/>
            <a:ext cx="4756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=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1</a:t>
            </a:r>
            <a:endParaRPr lang="en-US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81125" y="4065588"/>
            <a:ext cx="584993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因为（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≥0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，所以（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）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1≥1.</a:t>
            </a:r>
            <a:endParaRPr lang="en-US" altLang="en-US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1663" y="4803775"/>
            <a:ext cx="749776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所以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k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5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的值必定大于零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.</a:t>
            </a:r>
            <a:endParaRPr lang="en-US" altLang="zh-CN" sz="2400" b="1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圆角矩形 31"/>
          <p:cNvSpPr/>
          <p:nvPr/>
        </p:nvSpPr>
        <p:spPr>
          <a:xfrm>
            <a:off x="468313" y="620713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归纳总结</a:t>
            </a:r>
            <a:endParaRPr lang="en-US" altLang="zh-CN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5" name="矩形 112"/>
          <p:cNvSpPr/>
          <p:nvPr/>
        </p:nvSpPr>
        <p:spPr>
          <a:xfrm>
            <a:off x="3214688" y="765175"/>
            <a:ext cx="2087562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配方法的应用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17436" name="表格 17435"/>
          <p:cNvGraphicFramePr/>
          <p:nvPr/>
        </p:nvGraphicFramePr>
        <p:xfrm>
          <a:off x="287338" y="1196975"/>
          <a:ext cx="8569325" cy="5272088"/>
        </p:xfrm>
        <a:graphic>
          <a:graphicData uri="http://schemas.openxmlformats.org/drawingml/2006/table">
            <a:tbl>
              <a:tblPr/>
              <a:tblGrid>
                <a:gridCol w="1908175"/>
                <a:gridCol w="6661150"/>
              </a:tblGrid>
              <a:tr h="455613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rgbClr val="FFFFD9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   </a:t>
                      </a:r>
                      <a:r>
                        <a:rPr lang="zh-CN" altLang="en-US" sz="2400" b="1" dirty="0">
                          <a:solidFill>
                            <a:srgbClr val="FFFFD9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类别</a:t>
                      </a: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r>
                        <a:rPr lang="en-US" altLang="zh-CN" sz="2400" b="1">
                          <a:solidFill>
                            <a:srgbClr val="FFFFD9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                             </a:t>
                      </a:r>
                      <a:r>
                        <a:rPr lang="zh-CN" altLang="en-US" sz="2400" b="1" dirty="0">
                          <a:solidFill>
                            <a:srgbClr val="FFFFD9"/>
                          </a:solidFill>
                          <a:latin typeface="Times New Roman" panose="02020603050405020304" pitchFamily="18" charset="0"/>
                          <a:ea typeface="黑体" panose="02010609060101010101" pitchFamily="2" charset="-122"/>
                        </a:rPr>
                        <a:t>解题策略</a:t>
                      </a: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</a:tr>
              <a:tr h="1520825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</a:tr>
              <a:tr h="1014412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</a:tr>
              <a:tr h="2281238"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  <a:p>
                      <a:pPr marL="0" lvl="0" indent="0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  <a:p>
                      <a:pPr marL="0" lvl="0" indent="0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  <a:p>
                      <a:pPr marL="0" lvl="0" indent="0" eaLnBrk="1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buNone/>
                      </a:pPr>
                      <a:endParaRPr lang="zh-CN" altLang="en-US" sz="2400" b="1" dirty="0">
                        <a:solidFill>
                          <a:srgbClr val="FFFFD9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34290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80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1pPr>
                      <a:lvl2pPr marL="742950" lvl="1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¡"/>
                        <a:defRPr sz="24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2pPr>
                      <a:lvl3pPr marL="1143000" lvl="2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l"/>
                        <a:defRPr sz="20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3pPr>
                      <a:lvl4pPr marL="1600200" lvl="3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•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4pPr>
                      <a:lvl5pPr marL="2057400" lvl="4" indent="-2286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"/>
                        <a:defRPr sz="1800" b="0" i="0" u="none" kern="1200" baseline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宋体" panose="02010600030101010101" pitchFamily="2" charset="-122"/>
                        </a:defRPr>
                      </a:lvl5pPr>
                    </a:lstStyle>
                    <a:p>
                      <a:pPr marL="0" lvl="0" indent="0" eaLnBrk="1" hangingPunct="1">
                        <a:lnSpc>
                          <a:spcPct val="120000"/>
                        </a:lnSpc>
                        <a:spcBef>
                          <a:spcPct val="0"/>
                        </a:spcBef>
                        <a:buNone/>
                      </a:pPr>
                      <a:endParaRPr lang="en-US" altLang="zh-CN" sz="2400" b="1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ea typeface="黑体" panose="02010609060101010101" pitchFamily="2" charset="-122"/>
                        <a:sym typeface="+mn-ea"/>
                      </a:endParaRPr>
                    </a:p>
                  </a:txBody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49494">
                        <a:alpha val="65097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6" name="文本框 5"/>
          <p:cNvSpPr txBox="1"/>
          <p:nvPr/>
        </p:nvSpPr>
        <p:spPr>
          <a:xfrm>
            <a:off x="287338" y="1663700"/>
            <a:ext cx="1893888" cy="1554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lt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+mn-ea"/>
              </a:rPr>
              <a:t>1.求最值或</a:t>
            </a:r>
            <a:endParaRPr kumimoji="0" lang="zh-CN" altLang="en-US" sz="2400" b="1" kern="1200" cap="none" spc="0" normalizeH="0" baseline="0" noProof="1">
              <a:solidFill>
                <a:schemeClr val="lt1"/>
              </a:solidFill>
              <a:latin typeface="Times New Roman" panose="02020603050405020304" pitchFamily="18" charset="0"/>
              <a:ea typeface="黑体" panose="02010609060101010101" pitchFamily="2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lt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+mn-ea"/>
              </a:rPr>
              <a:t>证明代数式</a:t>
            </a:r>
            <a:endParaRPr kumimoji="0" lang="zh-CN" altLang="en-US" sz="2400" b="1" kern="1200" cap="none" spc="0" normalizeH="0" baseline="0" noProof="1">
              <a:solidFill>
                <a:schemeClr val="lt1"/>
              </a:solidFill>
              <a:latin typeface="Times New Roman" panose="02020603050405020304" pitchFamily="18" charset="0"/>
              <a:ea typeface="黑体" panose="02010609060101010101" pitchFamily="2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lt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+mn-ea"/>
              </a:rPr>
              <a:t>的值为恒正</a:t>
            </a:r>
            <a:endParaRPr kumimoji="0" lang="zh-CN" altLang="en-US" sz="2400" b="1" kern="1200" cap="none" spc="0" normalizeH="0" baseline="0" noProof="1">
              <a:solidFill>
                <a:schemeClr val="lt1"/>
              </a:solidFill>
              <a:latin typeface="Times New Roman" panose="02020603050405020304" pitchFamily="18" charset="0"/>
              <a:ea typeface="黑体" panose="02010609060101010101" pitchFamily="2" charset="-122"/>
              <a:cs typeface="+mn-cs"/>
              <a:sym typeface="+mn-ea"/>
            </a:endParaRPr>
          </a:p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kern="1200" cap="none" spc="0" normalizeH="0" baseline="0" noProof="1">
                <a:solidFill>
                  <a:schemeClr val="lt1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+mn-ea"/>
                <a:sym typeface="+mn-ea"/>
              </a:rPr>
              <a:t>（或负）</a:t>
            </a:r>
            <a:endParaRPr kumimoji="0" lang="zh-CN" altLang="en-US" sz="2400" b="1" kern="1200" cap="none" spc="0" normalizeH="0" baseline="0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93913" y="1663700"/>
            <a:ext cx="6762750" cy="14065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对于一个关于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的二次多项式通过配方成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a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x+m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endParaRPr lang="en-US" altLang="zh-CN" sz="2400" b="1" baseline="300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sym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n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的形式后，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x+m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≥0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n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为常数，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当</a:t>
            </a:r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＞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时，可知其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最小值；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当</a:t>
            </a:r>
            <a:r>
              <a:rPr lang="en-US" altLang="zh-CN" sz="2400" i="1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a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＜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时，可知其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最大值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1000" y="3217863"/>
            <a:ext cx="1800225" cy="969963"/>
          </a:xfrm>
          <a:prstGeom prst="rect">
            <a:avLst/>
          </a:prstGeom>
          <a:noFill/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" altLang="zh-CN" sz="2400" b="1" dirty="0">
                <a:solidFill>
                  <a:srgbClr val="FFFFD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+mn-ea"/>
              </a:rPr>
              <a:t>2</a:t>
            </a:r>
            <a:r>
              <a:rPr lang="" altLang="en-US" sz="2400" b="1" dirty="0">
                <a:solidFill>
                  <a:srgbClr val="FFFFD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+mn-ea"/>
              </a:rPr>
              <a:t>.完全平方式中的配方</a:t>
            </a:r>
            <a:endParaRPr lang="" altLang="en-US" sz="24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093913" y="3217863"/>
            <a:ext cx="6762750" cy="968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如：已知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zh-CN" sz="2400" i="1">
                <a:solidFill>
                  <a:srgbClr val="FF0000"/>
                </a:solidFill>
                <a:latin typeface="宋体" panose="02010600030101010101" pitchFamily="2" charset="-122"/>
              </a:rPr>
              <a:t>－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mx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16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是一个完全平方式，所以一次项系数一半的平方等于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16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，即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m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en-US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=16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m=</a:t>
            </a:r>
            <a:r>
              <a:rPr lang="zh-CN" altLang="en-US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±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en-US" altLang="en-US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.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88925" y="4460875"/>
            <a:ext cx="1892300" cy="1736725"/>
          </a:xfrm>
          <a:prstGeom prst="rect">
            <a:avLst/>
          </a:prstGeom>
          <a:noFill/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" altLang="zh-CN" sz="2400" b="1" dirty="0">
                <a:solidFill>
                  <a:srgbClr val="FFFFD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+mn-ea"/>
              </a:rPr>
              <a:t>3</a:t>
            </a:r>
            <a:r>
              <a:rPr lang="" altLang="en-US" sz="2400" b="1" dirty="0">
                <a:solidFill>
                  <a:srgbClr val="FFFFD9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+mn-ea"/>
              </a:rPr>
              <a:t>.利用配方构成非负数和的形式</a:t>
            </a:r>
            <a:endParaRPr lang="" altLang="en-US" sz="2400" b="1" dirty="0">
              <a:latin typeface="Arial" panose="020B0604020202020204" pitchFamily="34" charset="0"/>
              <a:ea typeface="黑体" panose="02010609060101010101" pitchFamily="2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093913" y="4186238"/>
            <a:ext cx="6762750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对于含有多个未知数的二次式的等式，求未知数的值，解题突破口往往是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配方成多个完全平方式得其和为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，再根据非负数的和为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，各项均为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0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，从而求解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如：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a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b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zh-CN" sz="2400" i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</a:t>
            </a:r>
            <a:r>
              <a:rPr lang="en-US" altLang="zh-CN" sz="2400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b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4=0,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则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a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＋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b</a:t>
            </a:r>
            <a:r>
              <a:rPr lang="en-US" altLang="zh-CN" sz="2400" i="1">
                <a:solidFill>
                  <a:srgbClr val="FF0000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－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=0,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即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a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，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b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sym typeface="宋体" panose="02010600030101010101" pitchFamily="2" charset="-122"/>
              </a:rPr>
              <a:t>=2.</a:t>
            </a:r>
            <a:endParaRPr lang="zh-CN" altLang="en-US" sz="2400" b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7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bldLvl="0" animBg="1"/>
      <p:bldP spid="6" grpId="0"/>
      <p:bldP spid="8" grpId="0"/>
      <p:bldP spid="10" grpId="0"/>
      <p:bldP spid="12" grpId="0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7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当堂练习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sp>
        <p:nvSpPr>
          <p:cNvPr id="8198" name="Text Box 3"/>
          <p:cNvSpPr txBox="1"/>
          <p:nvPr/>
        </p:nvSpPr>
        <p:spPr>
          <a:xfrm>
            <a:off x="395288" y="806450"/>
            <a:ext cx="43211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解下列方程：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8199" name="Text Box 4"/>
          <p:cNvSpPr txBox="1"/>
          <p:nvPr/>
        </p:nvSpPr>
        <p:spPr>
          <a:xfrm>
            <a:off x="252413" y="1484313"/>
            <a:ext cx="6767512" cy="2651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+4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-9=2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-11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+4)=8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+12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lang="zh-CN" alt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endParaRPr lang="en-US" altLang="zh-CN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-3=0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      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+6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-9=0.</a:t>
            </a:r>
            <a:endParaRPr lang="zh-CN" altLang="en-US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4" name="TextBox 17"/>
          <p:cNvSpPr txBox="1"/>
          <p:nvPr/>
        </p:nvSpPr>
        <p:spPr>
          <a:xfrm>
            <a:off x="1073150" y="2032000"/>
            <a:ext cx="24796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5" name="TextBox 18"/>
          <p:cNvSpPr txBox="1"/>
          <p:nvPr/>
        </p:nvSpPr>
        <p:spPr>
          <a:xfrm>
            <a:off x="1763713" y="2565400"/>
            <a:ext cx="14668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=-1.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6" name="TextBox 19"/>
          <p:cNvSpPr txBox="1"/>
          <p:nvPr/>
        </p:nvSpPr>
        <p:spPr>
          <a:xfrm>
            <a:off x="1619250" y="3068638"/>
            <a:ext cx="20113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此方程无解；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227" name="TextBox 20"/>
          <p:cNvSpPr txBox="1"/>
          <p:nvPr/>
        </p:nvSpPr>
        <p:spPr>
          <a:xfrm>
            <a:off x="4097338" y="1916113"/>
            <a:ext cx="24876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-12=0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28" name="TextBox 21"/>
          <p:cNvSpPr txBox="1"/>
          <p:nvPr/>
        </p:nvSpPr>
        <p:spPr>
          <a:xfrm>
            <a:off x="4716463" y="2492375"/>
            <a:ext cx="144621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=16.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229" name="TextBox 22"/>
          <p:cNvSpPr txBox="1"/>
          <p:nvPr/>
        </p:nvSpPr>
        <p:spPr>
          <a:xfrm>
            <a:off x="4787900" y="3068638"/>
            <a:ext cx="1820863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=6,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=-2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；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9218" name="Object 16"/>
          <p:cNvGraphicFramePr/>
          <p:nvPr/>
        </p:nvGraphicFramePr>
        <p:xfrm>
          <a:off x="755650" y="4076700"/>
          <a:ext cx="2174875" cy="71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6" name="" r:id="rId1" imgW="1309370" imgH="393700" progId="Equation.DSMT4">
                  <p:embed/>
                </p:oleObj>
              </mc:Choice>
              <mc:Fallback>
                <p:oleObj name="" r:id="rId1" imgW="1309370" imgH="393700" progId="Equation.DSMT4">
                  <p:embed/>
                  <p:pic>
                    <p:nvPicPr>
                      <p:cNvPr id="0" name="图片 309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755650" y="4076700"/>
                        <a:ext cx="2174875" cy="7191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9" name="Object 17"/>
          <p:cNvGraphicFramePr/>
          <p:nvPr/>
        </p:nvGraphicFramePr>
        <p:xfrm>
          <a:off x="971550" y="4797425"/>
          <a:ext cx="14636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7" name="" r:id="rId3" imgW="889635" imgH="393700" progId="Equation.DSMT4">
                  <p:embed/>
                </p:oleObj>
              </mc:Choice>
              <mc:Fallback>
                <p:oleObj name="" r:id="rId3" imgW="889635" imgH="393700" progId="Equation.DSMT4">
                  <p:embed/>
                  <p:pic>
                    <p:nvPicPr>
                      <p:cNvPr id="0" name="图片 309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1550" y="4797425"/>
                        <a:ext cx="1463675" cy="6477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0" name="Object 18"/>
          <p:cNvGraphicFramePr/>
          <p:nvPr/>
        </p:nvGraphicFramePr>
        <p:xfrm>
          <a:off x="682625" y="5516563"/>
          <a:ext cx="29083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8" name="" r:id="rId5" imgW="1765300" imgH="431800" progId="Equation.DSMT4">
                  <p:embed/>
                </p:oleObj>
              </mc:Choice>
              <mc:Fallback>
                <p:oleObj name="" r:id="rId5" imgW="1765300" imgH="431800" progId="Equation.DSMT4">
                  <p:embed/>
                  <p:pic>
                    <p:nvPicPr>
                      <p:cNvPr id="0" name="图片 309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2625" y="5516563"/>
                        <a:ext cx="2908300" cy="7112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30" name="TextBox 26"/>
          <p:cNvSpPr txBox="1"/>
          <p:nvPr/>
        </p:nvSpPr>
        <p:spPr>
          <a:xfrm>
            <a:off x="3995738" y="4149725"/>
            <a:ext cx="24082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rPr>
              <a:t>解：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-3=0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31" name="TextBox 27"/>
          <p:cNvSpPr txBox="1"/>
          <p:nvPr/>
        </p:nvSpPr>
        <p:spPr>
          <a:xfrm>
            <a:off x="4643438" y="4725988"/>
            <a:ext cx="13668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+1)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=4.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232" name="TextBox 28"/>
          <p:cNvSpPr txBox="1"/>
          <p:nvPr/>
        </p:nvSpPr>
        <p:spPr>
          <a:xfrm>
            <a:off x="4716463" y="5445125"/>
            <a:ext cx="159226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=-3,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4" grpId="0"/>
      <p:bldP spid="9225" grpId="0"/>
      <p:bldP spid="9226" grpId="0"/>
      <p:bldP spid="9227" grpId="0"/>
      <p:bldP spid="9228" grpId="0"/>
      <p:bldP spid="9229" grpId="0"/>
      <p:bldP spid="9230" grpId="0"/>
      <p:bldP spid="9231" grpId="0"/>
      <p:bldP spid="923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Text Box 2"/>
          <p:cNvSpPr txBox="1"/>
          <p:nvPr/>
        </p:nvSpPr>
        <p:spPr>
          <a:xfrm>
            <a:off x="323850" y="620713"/>
            <a:ext cx="8064500" cy="17541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如图，在一块长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35m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、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宽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26m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的矩形地面上，修建同样宽的两条互相垂直的道路，剩余部分栽种花草，要使剩余部分的面积为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850m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道路的宽应为多少？ 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18435" name="Group 5"/>
          <p:cNvGrpSpPr/>
          <p:nvPr/>
        </p:nvGrpSpPr>
        <p:grpSpPr>
          <a:xfrm>
            <a:off x="5318125" y="2495550"/>
            <a:ext cx="3024188" cy="1943100"/>
            <a:chOff x="0" y="0"/>
            <a:chExt cx="1800" cy="1092"/>
          </a:xfrm>
        </p:grpSpPr>
        <p:sp>
          <p:nvSpPr>
            <p:cNvPr id="18443" name="Rectangle 6"/>
            <p:cNvSpPr/>
            <p:nvPr/>
          </p:nvSpPr>
          <p:spPr>
            <a:xfrm>
              <a:off x="0" y="0"/>
              <a:ext cx="1800" cy="1092"/>
            </a:xfrm>
            <a:prstGeom prst="rect">
              <a:avLst/>
            </a:prstGeom>
            <a:solidFill>
              <a:srgbClr val="008000"/>
            </a:solidFill>
            <a:ln w="9525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8444" name="Rectangle 7"/>
            <p:cNvSpPr/>
            <p:nvPr/>
          </p:nvSpPr>
          <p:spPr>
            <a:xfrm>
              <a:off x="0" y="312"/>
              <a:ext cx="1800" cy="156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18445" name="Rectangle 8"/>
            <p:cNvSpPr/>
            <p:nvPr/>
          </p:nvSpPr>
          <p:spPr>
            <a:xfrm rot="5400000">
              <a:off x="591" y="452"/>
              <a:ext cx="1092" cy="179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txBody>
            <a:bodyPr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</p:grpSp>
      <p:sp>
        <p:nvSpPr>
          <p:cNvPr id="16388" name="TextBox 25"/>
          <p:cNvSpPr txBox="1"/>
          <p:nvPr/>
        </p:nvSpPr>
        <p:spPr>
          <a:xfrm>
            <a:off x="323850" y="2482850"/>
            <a:ext cx="488632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解：设道路的宽为</a:t>
            </a:r>
            <a:r>
              <a:rPr lang="en-US" altLang="zh-CN" sz="2400" b="1" i="1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m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,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根据题意得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6389" name="TextBox 26"/>
          <p:cNvSpPr txBox="1"/>
          <p:nvPr/>
        </p:nvSpPr>
        <p:spPr>
          <a:xfrm>
            <a:off x="782638" y="3068638"/>
            <a:ext cx="284638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35-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)(26-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)=850</a:t>
            </a: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，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0" name="TextBox 27"/>
          <p:cNvSpPr txBox="1"/>
          <p:nvPr/>
        </p:nvSpPr>
        <p:spPr>
          <a:xfrm>
            <a:off x="827088" y="3573463"/>
            <a:ext cx="1112837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整理得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1" name="TextBox 28"/>
          <p:cNvSpPr txBox="1"/>
          <p:nvPr/>
        </p:nvSpPr>
        <p:spPr>
          <a:xfrm>
            <a:off x="827088" y="4048125"/>
            <a:ext cx="1874837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-61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+60=0.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2" name="TextBox 29"/>
          <p:cNvSpPr txBox="1"/>
          <p:nvPr/>
        </p:nvSpPr>
        <p:spPr>
          <a:xfrm>
            <a:off x="819150" y="4652963"/>
            <a:ext cx="8001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解得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6393" name="TextBox 30"/>
          <p:cNvSpPr txBox="1"/>
          <p:nvPr/>
        </p:nvSpPr>
        <p:spPr>
          <a:xfrm>
            <a:off x="900113" y="5157788"/>
            <a:ext cx="4386262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=60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（不合题意，舍去）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-25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=1.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394" name="TextBox 31"/>
          <p:cNvSpPr txBox="1"/>
          <p:nvPr/>
        </p:nvSpPr>
        <p:spPr>
          <a:xfrm>
            <a:off x="466725" y="5734050"/>
            <a:ext cx="282733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答：道路的宽为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1m.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89" grpId="0"/>
      <p:bldP spid="16390" grpId="0"/>
      <p:bldP spid="16391" grpId="0"/>
      <p:bldP spid="16392" grpId="0"/>
      <p:bldP spid="16393" grpId="0"/>
      <p:bldP spid="1639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Rectangle 3"/>
          <p:cNvSpPr>
            <a:spLocks noGrp="1"/>
          </p:cNvSpPr>
          <p:nvPr/>
        </p:nvSpPr>
        <p:spPr>
          <a:xfrm>
            <a:off x="250825" y="593725"/>
            <a:ext cx="7535863" cy="2049463"/>
          </a:xfrm>
          <a:prstGeom prst="rect">
            <a:avLst/>
          </a:prstGeom>
          <a:noFill/>
          <a:ln w="12700">
            <a:noFill/>
          </a:ln>
        </p:spPr>
        <p:txBody>
          <a:bodyPr/>
          <a:p>
            <a:pPr marL="342900" indent="-342900" eaLnBrk="0" hangingPunct="0">
              <a:lnSpc>
                <a:spcPct val="140000"/>
              </a:lnSpc>
              <a:spcBef>
                <a:spcPct val="50000"/>
              </a:spcBef>
              <a:buClr>
                <a:schemeClr val="tx2"/>
              </a:buClr>
              <a:buFont typeface="Wingdings" panose="05000000000000000000" pitchFamily="2" charset="2"/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3.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应用配方法求最值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800100" lvl="1" indent="-342900" eaLnBrk="0" hangingPunct="0">
              <a:lnSpc>
                <a:spcPct val="180000"/>
              </a:lnSpc>
              <a:buClr>
                <a:schemeClr val="tx2"/>
              </a:buClr>
              <a:buFont typeface="Wingdings" panose="05000000000000000000" pitchFamily="2" charset="2"/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(1) 2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>
                <a:latin typeface="宋体" panose="02010600030101010101" pitchFamily="2" charset="-122"/>
              </a:rPr>
              <a:t>-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 4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+5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的最小值；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 marL="800100" lvl="1" indent="-342900" eaLnBrk="0" hangingPunct="0">
              <a:lnSpc>
                <a:spcPct val="180000"/>
              </a:lnSpc>
              <a:buClr>
                <a:schemeClr val="tx2"/>
              </a:buClr>
              <a:buFont typeface="Wingdings" panose="05000000000000000000" pitchFamily="2" charset="2"/>
            </a:pP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(2) -3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aseline="30000"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+ 5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+1</a:t>
            </a: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的最大值</a:t>
            </a:r>
            <a:r>
              <a:rPr lang="en-US" altLang="zh-CN" sz="2400">
                <a:latin typeface="Times New Roman" panose="02020603050405020304" pitchFamily="18" charset="0"/>
                <a:ea typeface="黑体" panose="02010609060101010101" pitchFamily="2" charset="-122"/>
              </a:rPr>
              <a:t>.</a:t>
            </a:r>
            <a:endParaRPr lang="en-US" altLang="zh-CN" sz="240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6022" name="文本框 126021"/>
          <p:cNvSpPr txBox="1"/>
          <p:nvPr/>
        </p:nvSpPr>
        <p:spPr>
          <a:xfrm>
            <a:off x="311150" y="2643188"/>
            <a:ext cx="6332538" cy="2308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解：（</a:t>
            </a:r>
            <a:r>
              <a:rPr lang="en-US" altLang="zh-CN" sz="240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Arial" panose="020B0604020202020204" pitchFamily="34" charset="0"/>
                <a:ea typeface="黑体" panose="02010609060101010101" pitchFamily="2" charset="-122"/>
              </a:rPr>
              <a:t>）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4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+5  = 2(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+3            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 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当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=1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时有最小值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    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）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+ 12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16 =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3(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2)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 </a:t>
            </a:r>
            <a:r>
              <a:rPr lang="en-US" altLang="zh-CN" sz="2400" b="1">
                <a:solidFill>
                  <a:srgbClr val="FF0000"/>
                </a:solidFill>
                <a:latin typeface="宋体" panose="02010600030101010101" pitchFamily="2" charset="-122"/>
              </a:rPr>
              <a:t>-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4    </a:t>
            </a:r>
            <a:endParaRPr lang="en-US" altLang="zh-CN" sz="2400" b="1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               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当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 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=2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时有最大值</a:t>
            </a:r>
            <a:r>
              <a:rPr lang="en-US" altLang="zh-CN" sz="24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-4</a:t>
            </a:r>
            <a:endParaRPr lang="en-US" altLang="zh-CN" sz="240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2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6022">
                                            <p:txEl>
                                              <p:charRg st="0" end="5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2">
                                            <p:txEl>
                                              <p:charRg st="74" end="1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6022">
                                            <p:txEl>
                                              <p:charRg st="74" end="1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022">
                                            <p:txEl>
                                              <p:charRg st="119" end="1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6022">
                                            <p:txEl>
                                              <p:charRg st="119" end="1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20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sp>
        <p:nvSpPr>
          <p:cNvPr id="10245" name="TextBox 22"/>
          <p:cNvSpPr txBox="1">
            <a:spLocks noChangeArrowheads="1"/>
          </p:cNvSpPr>
          <p:nvPr/>
        </p:nvSpPr>
        <p:spPr bwMode="auto">
          <a:xfrm>
            <a:off x="900113" y="2714625"/>
            <a:ext cx="1108075" cy="461963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4">
                <a:lumMod val="75000"/>
                <a:lumOff val="25000"/>
              </a:schemeClr>
            </a:solidFill>
            <a:miter lim="800000"/>
          </a:ln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配方法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246" name="TextBox 23"/>
          <p:cNvSpPr txBox="1">
            <a:spLocks noChangeArrowheads="1"/>
          </p:cNvSpPr>
          <p:nvPr/>
        </p:nvSpPr>
        <p:spPr bwMode="auto">
          <a:xfrm>
            <a:off x="2555875" y="1341438"/>
            <a:ext cx="1008063" cy="460375"/>
          </a:xfrm>
          <a:prstGeom prst="rect">
            <a:avLst/>
          </a:prstGeom>
          <a:noFill/>
          <a:ln w="25400">
            <a:solidFill>
              <a:schemeClr val="accent4">
                <a:lumMod val="75000"/>
                <a:lumOff val="2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定义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247" name="TextBox 24"/>
          <p:cNvSpPr txBox="1">
            <a:spLocks noChangeArrowheads="1"/>
          </p:cNvSpPr>
          <p:nvPr/>
        </p:nvSpPr>
        <p:spPr bwMode="auto">
          <a:xfrm>
            <a:off x="4067175" y="1125538"/>
            <a:ext cx="3025775" cy="701675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通过配成完全平方形式解一元二次方程的方法</a:t>
            </a:r>
            <a:r>
              <a:rPr kumimoji="0" lang="en-US" altLang="zh-CN" sz="2000" kern="120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.</a:t>
            </a:r>
            <a:endParaRPr kumimoji="0" lang="en-US" altLang="zh-CN" sz="2000" kern="1200" cap="none" spc="0" normalizeH="0" baseline="0" noProof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0248" name="TextBox 25"/>
          <p:cNvSpPr txBox="1">
            <a:spLocks noChangeArrowheads="1"/>
          </p:cNvSpPr>
          <p:nvPr/>
        </p:nvSpPr>
        <p:spPr bwMode="auto">
          <a:xfrm>
            <a:off x="2555875" y="2097088"/>
            <a:ext cx="1008063" cy="461963"/>
          </a:xfrm>
          <a:prstGeom prst="rect">
            <a:avLst/>
          </a:prstGeom>
          <a:noFill/>
          <a:ln w="25400">
            <a:solidFill>
              <a:schemeClr val="accent4">
                <a:lumMod val="75000"/>
                <a:lumOff val="2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方法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2" name="组合 27"/>
          <p:cNvGrpSpPr/>
          <p:nvPr/>
        </p:nvGrpSpPr>
        <p:grpSpPr>
          <a:xfrm>
            <a:off x="4067175" y="2084388"/>
            <a:ext cx="3603625" cy="476250"/>
            <a:chOff x="4068579" y="2204864"/>
            <a:chExt cx="3601965" cy="476566"/>
          </a:xfrm>
        </p:grpSpPr>
        <p:sp>
          <p:nvSpPr>
            <p:cNvPr id="10258" name="TextBox 26"/>
            <p:cNvSpPr txBox="1">
              <a:spLocks noChangeArrowheads="1"/>
            </p:cNvSpPr>
            <p:nvPr/>
          </p:nvSpPr>
          <p:spPr bwMode="auto">
            <a:xfrm>
              <a:off x="4068579" y="2217572"/>
              <a:ext cx="3601965" cy="397138"/>
            </a:xfrm>
            <a:prstGeom prst="rect">
              <a:avLst/>
            </a:prstGeom>
            <a:noFill/>
            <a:ln w="25400">
              <a:solidFill>
                <a:schemeClr val="accent6">
                  <a:lumMod val="60000"/>
                  <a:lumOff val="40000"/>
                </a:schemeClr>
              </a:solidFill>
              <a:miter lim="800000"/>
            </a:ln>
          </p:spPr>
          <p:txBody>
            <a:bodyPr>
              <a:spAutoFit/>
            </a:bodyPr>
            <a:lstStyle/>
            <a:p>
              <a:pPr marR="0" defTabSz="914400"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在方程两边都配上</a:t>
              </a:r>
              <a:endParaRPr kumimoji="0" lang="zh-CN" altLang="en-US" sz="2000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</p:txBody>
        </p:sp>
        <p:graphicFrame>
          <p:nvGraphicFramePr>
            <p:cNvPr id="9219" name="Object 18"/>
            <p:cNvGraphicFramePr/>
            <p:nvPr/>
          </p:nvGraphicFramePr>
          <p:xfrm>
            <a:off x="6228184" y="2204864"/>
            <a:ext cx="1240218" cy="47656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99" name="" r:id="rId1" imgW="1054735" imgH="406400" progId="Equation.DSMT4">
                    <p:embed/>
                  </p:oleObj>
                </mc:Choice>
                <mc:Fallback>
                  <p:oleObj name="" r:id="rId1" imgW="1054735" imgH="406400" progId="Equation.DSMT4">
                    <p:embed/>
                    <p:pic>
                      <p:nvPicPr>
                        <p:cNvPr id="0" name="图片 3098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6228184" y="2204864"/>
                          <a:ext cx="1240218" cy="476566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0" name="TextBox 28"/>
          <p:cNvSpPr txBox="1">
            <a:spLocks noChangeArrowheads="1"/>
          </p:cNvSpPr>
          <p:nvPr/>
        </p:nvSpPr>
        <p:spPr bwMode="auto">
          <a:xfrm>
            <a:off x="2555875" y="2947988"/>
            <a:ext cx="1008063" cy="460375"/>
          </a:xfrm>
          <a:prstGeom prst="rect">
            <a:avLst/>
          </a:prstGeom>
          <a:noFill/>
          <a:ln w="25400">
            <a:solidFill>
              <a:schemeClr val="accent4">
                <a:lumMod val="75000"/>
                <a:lumOff val="2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步骤</a:t>
            </a:r>
            <a:endParaRPr kumimoji="0" lang="zh-CN" altLang="en-US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grpSp>
        <p:nvGrpSpPr>
          <p:cNvPr id="3" name="组合 31"/>
          <p:cNvGrpSpPr/>
          <p:nvPr/>
        </p:nvGrpSpPr>
        <p:grpSpPr>
          <a:xfrm>
            <a:off x="4067175" y="2714625"/>
            <a:ext cx="3357563" cy="1920875"/>
            <a:chOff x="4004250" y="3284984"/>
            <a:chExt cx="3358071" cy="1918984"/>
          </a:xfrm>
        </p:grpSpPr>
        <p:sp>
          <p:nvSpPr>
            <p:cNvPr id="10257" name="TextBox 29"/>
            <p:cNvSpPr txBox="1">
              <a:spLocks noChangeArrowheads="1"/>
            </p:cNvSpPr>
            <p:nvPr/>
          </p:nvSpPr>
          <p:spPr bwMode="auto">
            <a:xfrm>
              <a:off x="4004250" y="3284984"/>
              <a:ext cx="3358071" cy="1918984"/>
            </a:xfrm>
            <a:prstGeom prst="rect">
              <a:avLst/>
            </a:prstGeom>
            <a:noFill/>
            <a:ln w="25400" cmpd="thinThick">
              <a:solidFill>
                <a:schemeClr val="accent6">
                  <a:lumMod val="60000"/>
                  <a:lumOff val="40000"/>
                </a:schemeClr>
              </a:solidFill>
              <a:miter lim="800000"/>
            </a:ln>
          </p:spPr>
          <p:txBody>
            <a:bodyPr wrap="none">
              <a:spAutoFit/>
            </a:bodyPr>
            <a:lstStyle/>
            <a:p>
              <a:pPr marR="0" defTabSz="914400">
                <a:lnSpc>
                  <a:spcPct val="150000"/>
                </a:lnSpc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一移常数项；</a:t>
              </a:r>
              <a:endParaRPr kumimoji="0" lang="en-US" altLang="zh-CN" sz="2000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R="0" defTabSz="914400">
                <a:lnSpc>
                  <a:spcPct val="150000"/>
                </a:lnSpc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二配方</a:t>
              </a:r>
              <a:r>
                <a:rPr kumimoji="0" lang="en-US" altLang="zh-CN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[</a:t>
              </a: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配上           </a:t>
              </a:r>
              <a:r>
                <a:rPr kumimoji="0" lang="en-US" altLang="zh-CN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]</a:t>
              </a: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；</a:t>
              </a:r>
              <a:endParaRPr kumimoji="0" lang="en-US" altLang="zh-CN" sz="2000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endParaRPr>
            </a:p>
            <a:p>
              <a:pPr marR="0" defTabSz="914400">
                <a:lnSpc>
                  <a:spcPct val="150000"/>
                </a:lnSpc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  <a:cs typeface="+mn-cs"/>
                </a:rPr>
                <a:t>三写成</a:t>
              </a:r>
              <a:r>
                <a:rPr kumimoji="0" lang="zh-CN" altLang="en-US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（</a:t>
              </a:r>
              <a:r>
                <a:rPr kumimoji="0" lang="en-US" altLang="zh-CN" sz="2000" b="1" i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x</a:t>
              </a: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+</a:t>
              </a:r>
              <a:r>
                <a:rPr kumimoji="0" lang="en-US" altLang="zh-CN" sz="2000" b="1" i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n</a:t>
              </a: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)</a:t>
              </a:r>
              <a:r>
                <a:rPr kumimoji="0" lang="en-US" altLang="zh-CN" sz="2000" b="1" kern="1200" cap="none" spc="0" normalizeH="0" baseline="3000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2</a:t>
              </a: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=</a:t>
              </a:r>
              <a:r>
                <a:rPr kumimoji="0" lang="en-US" altLang="zh-CN" sz="2000" b="1" i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p</a:t>
              </a: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 (</a:t>
              </a:r>
              <a:r>
                <a:rPr kumimoji="0" lang="en-US" altLang="zh-CN" sz="2000" b="1" i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p</a:t>
              </a: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 ≥0);</a:t>
              </a:r>
              <a:endParaRPr kumimoji="0" lang="en-US" altLang="zh-CN" sz="20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  <a:p>
              <a:pPr marR="0" defTabSz="914400">
                <a:lnSpc>
                  <a:spcPct val="150000"/>
                </a:lnSpc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kumimoji="0" lang="en-US" altLang="zh-CN" sz="2000" b="1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 </a:t>
              </a:r>
              <a:r>
                <a:rPr kumimoji="0" lang="zh-CN" altLang="en-US" sz="2000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四直接开平方法解方程</a:t>
              </a:r>
              <a:r>
                <a:rPr kumimoji="0" lang="en-US" altLang="zh-CN" sz="2000" kern="1200" cap="none" spc="0" normalizeH="0" baseline="0" noProof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.</a:t>
              </a:r>
              <a:endParaRPr kumimoji="0" lang="en-US" altLang="zh-CN" sz="2000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9218" name="Object 19"/>
            <p:cNvGraphicFramePr/>
            <p:nvPr/>
          </p:nvGraphicFramePr>
          <p:xfrm>
            <a:off x="5652120" y="3789040"/>
            <a:ext cx="1193868" cy="47593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00" name="" r:id="rId3" imgW="1016635" imgH="406400" progId="Equation.DSMT4">
                    <p:embed/>
                  </p:oleObj>
                </mc:Choice>
                <mc:Fallback>
                  <p:oleObj name="" r:id="rId3" imgW="1016635" imgH="406400" progId="Equation.DSMT4">
                    <p:embed/>
                    <p:pic>
                      <p:nvPicPr>
                        <p:cNvPr id="0" name="图片 3099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652120" y="3789040"/>
                          <a:ext cx="1193868" cy="475939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52" name="左大括号 32"/>
          <p:cNvSpPr/>
          <p:nvPr/>
        </p:nvSpPr>
        <p:spPr bwMode="auto">
          <a:xfrm>
            <a:off x="2195513" y="1557338"/>
            <a:ext cx="258763" cy="3743325"/>
          </a:xfrm>
          <a:prstGeom prst="leftBrace">
            <a:avLst>
              <a:gd name="adj1" fmla="val 7836"/>
              <a:gd name="adj2" fmla="val 50000"/>
            </a:avLst>
          </a:prstGeom>
          <a:solidFill>
            <a:schemeClr val="accent1"/>
          </a:solidFill>
          <a:ln w="25400">
            <a:solidFill>
              <a:schemeClr val="accent4">
                <a:lumMod val="75000"/>
                <a:lumOff val="25000"/>
              </a:schemeClr>
            </a:solidFill>
            <a:round/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53" name="右箭头 33"/>
          <p:cNvSpPr/>
          <p:nvPr/>
        </p:nvSpPr>
        <p:spPr>
          <a:xfrm>
            <a:off x="3708400" y="1403350"/>
            <a:ext cx="287338" cy="2889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>
              <a:alpha val="50980"/>
            </a:srgbClr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54" name="右箭头 34"/>
          <p:cNvSpPr/>
          <p:nvPr/>
        </p:nvSpPr>
        <p:spPr>
          <a:xfrm>
            <a:off x="3708400" y="2203450"/>
            <a:ext cx="287338" cy="2889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>
              <a:alpha val="50980"/>
            </a:srgbClr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55" name="右箭头 35"/>
          <p:cNvSpPr/>
          <p:nvPr/>
        </p:nvSpPr>
        <p:spPr>
          <a:xfrm>
            <a:off x="3708400" y="3121025"/>
            <a:ext cx="287338" cy="287338"/>
          </a:xfrm>
          <a:prstGeom prst="rightArrow">
            <a:avLst>
              <a:gd name="adj1" fmla="val 50000"/>
              <a:gd name="adj2" fmla="val 49962"/>
            </a:avLst>
          </a:prstGeom>
          <a:solidFill>
            <a:srgbClr val="00B0F0">
              <a:alpha val="50980"/>
            </a:srgbClr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0256" name="TextBox 36"/>
          <p:cNvSpPr txBox="1"/>
          <p:nvPr/>
        </p:nvSpPr>
        <p:spPr>
          <a:xfrm>
            <a:off x="827088" y="5300663"/>
            <a:ext cx="8066087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特别提醒：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在使用配方法解方程之前先把方程化为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px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</a:t>
            </a:r>
            <a:r>
              <a:rPr lang="en-US" altLang="zh-CN" sz="2400" b="1" i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q</a:t>
            </a:r>
            <a:r>
              <a:rPr lang="en-US" altLang="zh-CN" sz="24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=0</a:t>
            </a:r>
            <a:r>
              <a:rPr lang="zh-CN" altLang="en-US" sz="2400" dirty="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的形式</a:t>
            </a:r>
            <a:r>
              <a:rPr lang="en-US" altLang="zh-CN" sz="2400">
                <a:solidFill>
                  <a:srgbClr val="0000FF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0000FF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" name="TextBox 25"/>
          <p:cNvSpPr txBox="1">
            <a:spLocks noChangeArrowheads="1"/>
          </p:cNvSpPr>
          <p:nvPr/>
        </p:nvSpPr>
        <p:spPr bwMode="auto">
          <a:xfrm>
            <a:off x="2555875" y="4838700"/>
            <a:ext cx="1008063" cy="457200"/>
          </a:xfrm>
          <a:prstGeom prst="rect">
            <a:avLst/>
          </a:prstGeom>
          <a:noFill/>
          <a:ln w="25400">
            <a:solidFill>
              <a:schemeClr val="accent4">
                <a:lumMod val="75000"/>
                <a:lumOff val="2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algn="dist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400" kern="1200" cap="none" spc="0" normalizeH="0" baseline="0" noProof="0" dirty="0"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应用</a:t>
            </a:r>
            <a:endParaRPr kumimoji="0" lang="zh-CN" altLang="zh-CN" sz="2400" kern="1200" cap="none" spc="0" normalizeH="0" baseline="0" noProof="0" dirty="0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6" name="TextBox 26"/>
          <p:cNvSpPr txBox="1">
            <a:spLocks noChangeArrowheads="1"/>
          </p:cNvSpPr>
          <p:nvPr/>
        </p:nvSpPr>
        <p:spPr bwMode="auto">
          <a:xfrm>
            <a:off x="4067175" y="4865688"/>
            <a:ext cx="3603625" cy="395288"/>
          </a:xfrm>
          <a:prstGeom prst="rect">
            <a:avLst/>
          </a:prstGeom>
          <a:noFill/>
          <a:ln w="25400">
            <a:solidFill>
              <a:schemeClr val="accent6">
                <a:lumMod val="60000"/>
                <a:lumOff val="40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求代数式的最值或证明</a:t>
            </a:r>
            <a:endParaRPr kumimoji="0" lang="zh-CN" altLang="en-US" sz="2000" kern="1200" cap="none" spc="0" normalizeH="0" baseline="0" noProof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9" name="右箭头 34"/>
          <p:cNvSpPr/>
          <p:nvPr/>
        </p:nvSpPr>
        <p:spPr>
          <a:xfrm>
            <a:off x="3708400" y="4945063"/>
            <a:ext cx="287338" cy="288925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B0F0">
              <a:alpha val="50980"/>
            </a:srgbClr>
          </a:solidFill>
          <a:ln w="9525">
            <a:noFill/>
          </a:ln>
        </p:spPr>
        <p:txBody>
          <a:bodyPr/>
          <a:p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0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bldLvl="0" animBg="1"/>
      <p:bldP spid="10248" grpId="0" bldLvl="0" animBg="1"/>
      <p:bldP spid="10250" grpId="0" bldLvl="0" animBg="1"/>
      <p:bldP spid="10252" grpId="0" bldLvl="0" animBg="1"/>
      <p:bldP spid="10253" grpId="0" animBg="1"/>
      <p:bldP spid="10254" grpId="0" bldLvl="0" animBg="1"/>
      <p:bldP spid="10255" grpId="0" bldLvl="0" animBg="1"/>
      <p:bldP spid="10256" grpId="0"/>
      <p:bldP spid="4" grpId="0" bldLvl="0" animBg="1"/>
      <p:bldP spid="6" grpId="0" animBg="1"/>
      <p:bldP spid="6" grpId="1" animBg="1"/>
      <p:bldP spid="9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9"/>
          <p:cNvGrpSpPr/>
          <p:nvPr/>
        </p:nvGrpSpPr>
        <p:grpSpPr>
          <a:xfrm>
            <a:off x="2506663" y="1214438"/>
            <a:ext cx="2708275" cy="633412"/>
            <a:chOff x="348" y="0"/>
            <a:chExt cx="4262" cy="998"/>
          </a:xfrm>
        </p:grpSpPr>
        <p:grpSp>
          <p:nvGrpSpPr>
            <p:cNvPr id="11268" name="Group 10"/>
            <p:cNvGrpSpPr/>
            <p:nvPr/>
          </p:nvGrpSpPr>
          <p:grpSpPr>
            <a:xfrm>
              <a:off x="348" y="337"/>
              <a:ext cx="349" cy="340"/>
              <a:chOff x="348" y="329"/>
              <a:chExt cx="349" cy="340"/>
            </a:xfrm>
          </p:grpSpPr>
          <p:sp>
            <p:nvSpPr>
              <p:cNvPr id="11270" name="MH_Other_9"/>
              <p:cNvSpPr>
                <a:spLocks noEditPoints="1"/>
              </p:cNvSpPr>
              <p:nvPr/>
            </p:nvSpPr>
            <p:spPr>
              <a:xfrm>
                <a:off x="348" y="329"/>
                <a:ext cx="349" cy="340"/>
              </a:xfrm>
              <a:custGeom>
                <a:avLst/>
                <a:gdLst>
                  <a:gd name="txL" fmla="*/ 0 w 108"/>
                  <a:gd name="txT" fmla="*/ 0 h 107"/>
                  <a:gd name="txR" fmla="*/ 108 w 108"/>
                  <a:gd name="txB" fmla="*/ 107 h 107"/>
                </a:gdLst>
                <a:ahLst/>
                <a:cxnLst>
                  <a:cxn ang="0">
                    <a:pos x="105" y="95"/>
                  </a:cxn>
                  <a:cxn ang="0">
                    <a:pos x="76" y="66"/>
                  </a:cxn>
                  <a:cxn ang="0">
                    <a:pos x="83" y="42"/>
                  </a:cxn>
                  <a:cxn ang="0">
                    <a:pos x="42" y="0"/>
                  </a:cxn>
                  <a:cxn ang="0">
                    <a:pos x="0" y="42"/>
                  </a:cxn>
                  <a:cxn ang="0">
                    <a:pos x="42" y="83"/>
                  </a:cxn>
                  <a:cxn ang="0">
                    <a:pos x="66" y="76"/>
                  </a:cxn>
                  <a:cxn ang="0">
                    <a:pos x="95" y="105"/>
                  </a:cxn>
                  <a:cxn ang="0">
                    <a:pos x="100" y="107"/>
                  </a:cxn>
                  <a:cxn ang="0">
                    <a:pos x="105" y="105"/>
                  </a:cxn>
                  <a:cxn ang="0">
                    <a:pos x="105" y="95"/>
                  </a:cxn>
                  <a:cxn ang="0">
                    <a:pos x="7" y="42"/>
                  </a:cxn>
                  <a:cxn ang="0">
                    <a:pos x="42" y="7"/>
                  </a:cxn>
                  <a:cxn ang="0">
                    <a:pos x="76" y="42"/>
                  </a:cxn>
                  <a:cxn ang="0">
                    <a:pos x="42" y="76"/>
                  </a:cxn>
                  <a:cxn ang="0">
                    <a:pos x="7" y="42"/>
                  </a:cxn>
                </a:cxnLst>
                <a:rect l="txL" t="txT" r="txR" b="txB"/>
                <a:pathLst>
                  <a:path w="108" h="107">
                    <a:moveTo>
                      <a:pt x="105" y="95"/>
                    </a:moveTo>
                    <a:cubicBezTo>
                      <a:pt x="76" y="66"/>
                      <a:pt x="76" y="66"/>
                      <a:pt x="76" y="66"/>
                    </a:cubicBezTo>
                    <a:cubicBezTo>
                      <a:pt x="81" y="59"/>
                      <a:pt x="83" y="51"/>
                      <a:pt x="83" y="42"/>
                    </a:cubicBezTo>
                    <a:cubicBezTo>
                      <a:pt x="83" y="19"/>
                      <a:pt x="65" y="0"/>
                      <a:pt x="42" y="0"/>
                    </a:cubicBezTo>
                    <a:cubicBezTo>
                      <a:pt x="19" y="0"/>
                      <a:pt x="0" y="19"/>
                      <a:pt x="0" y="42"/>
                    </a:cubicBezTo>
                    <a:cubicBezTo>
                      <a:pt x="0" y="65"/>
                      <a:pt x="19" y="83"/>
                      <a:pt x="42" y="83"/>
                    </a:cubicBezTo>
                    <a:cubicBezTo>
                      <a:pt x="51" y="83"/>
                      <a:pt x="59" y="81"/>
                      <a:pt x="66" y="76"/>
                    </a:cubicBezTo>
                    <a:cubicBezTo>
                      <a:pt x="95" y="105"/>
                      <a:pt x="95" y="105"/>
                      <a:pt x="95" y="105"/>
                    </a:cubicBezTo>
                    <a:cubicBezTo>
                      <a:pt x="96" y="106"/>
                      <a:pt x="98" y="107"/>
                      <a:pt x="100" y="107"/>
                    </a:cubicBezTo>
                    <a:cubicBezTo>
                      <a:pt x="101" y="107"/>
                      <a:pt x="103" y="106"/>
                      <a:pt x="105" y="105"/>
                    </a:cubicBezTo>
                    <a:cubicBezTo>
                      <a:pt x="108" y="102"/>
                      <a:pt x="108" y="97"/>
                      <a:pt x="105" y="95"/>
                    </a:cubicBezTo>
                    <a:moveTo>
                      <a:pt x="7" y="42"/>
                    </a:moveTo>
                    <a:cubicBezTo>
                      <a:pt x="7" y="23"/>
                      <a:pt x="23" y="7"/>
                      <a:pt x="42" y="7"/>
                    </a:cubicBezTo>
                    <a:cubicBezTo>
                      <a:pt x="61" y="7"/>
                      <a:pt x="76" y="23"/>
                      <a:pt x="76" y="42"/>
                    </a:cubicBezTo>
                    <a:cubicBezTo>
                      <a:pt x="76" y="61"/>
                      <a:pt x="61" y="76"/>
                      <a:pt x="42" y="76"/>
                    </a:cubicBezTo>
                    <a:cubicBezTo>
                      <a:pt x="23" y="76"/>
                      <a:pt x="7" y="61"/>
                      <a:pt x="7" y="42"/>
                    </a:cubicBezTo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  <p:sp>
            <p:nvSpPr>
              <p:cNvPr id="11271" name="MH_Other_10"/>
              <p:cNvSpPr/>
              <p:nvPr/>
            </p:nvSpPr>
            <p:spPr>
              <a:xfrm>
                <a:off x="428" y="404"/>
                <a:ext cx="140" cy="140"/>
              </a:xfrm>
              <a:custGeom>
                <a:avLst/>
                <a:gdLst>
                  <a:gd name="txL" fmla="*/ 0 w 43"/>
                  <a:gd name="txT" fmla="*/ 0 h 44"/>
                  <a:gd name="txR" fmla="*/ 43 w 43"/>
                  <a:gd name="txB" fmla="*/ 44 h 44"/>
                </a:gdLst>
                <a:ahLst/>
                <a:cxnLst>
                  <a:cxn ang="0">
                    <a:pos x="39" y="18"/>
                  </a:cxn>
                  <a:cxn ang="0">
                    <a:pos x="25" y="18"/>
                  </a:cxn>
                  <a:cxn ang="0">
                    <a:pos x="25" y="4"/>
                  </a:cxn>
                  <a:cxn ang="0">
                    <a:pos x="21" y="0"/>
                  </a:cxn>
                  <a:cxn ang="0">
                    <a:pos x="18" y="4"/>
                  </a:cxn>
                  <a:cxn ang="0">
                    <a:pos x="18" y="18"/>
                  </a:cxn>
                  <a:cxn ang="0">
                    <a:pos x="3" y="18"/>
                  </a:cxn>
                  <a:cxn ang="0">
                    <a:pos x="0" y="22"/>
                  </a:cxn>
                  <a:cxn ang="0">
                    <a:pos x="3" y="26"/>
                  </a:cxn>
                  <a:cxn ang="0">
                    <a:pos x="18" y="26"/>
                  </a:cxn>
                  <a:cxn ang="0">
                    <a:pos x="18" y="40"/>
                  </a:cxn>
                  <a:cxn ang="0">
                    <a:pos x="21" y="44"/>
                  </a:cxn>
                  <a:cxn ang="0">
                    <a:pos x="25" y="40"/>
                  </a:cxn>
                  <a:cxn ang="0">
                    <a:pos x="25" y="26"/>
                  </a:cxn>
                  <a:cxn ang="0">
                    <a:pos x="39" y="26"/>
                  </a:cxn>
                  <a:cxn ang="0">
                    <a:pos x="43" y="22"/>
                  </a:cxn>
                  <a:cxn ang="0">
                    <a:pos x="39" y="18"/>
                  </a:cxn>
                </a:cxnLst>
                <a:rect l="txL" t="txT" r="txR" b="txB"/>
                <a:pathLst>
                  <a:path w="43" h="44">
                    <a:moveTo>
                      <a:pt x="39" y="18"/>
                    </a:move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2"/>
                      <a:pt x="23" y="0"/>
                      <a:pt x="21" y="0"/>
                    </a:cubicBezTo>
                    <a:cubicBezTo>
                      <a:pt x="19" y="0"/>
                      <a:pt x="18" y="2"/>
                      <a:pt x="18" y="4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1" y="18"/>
                      <a:pt x="0" y="20"/>
                      <a:pt x="0" y="22"/>
                    </a:cubicBezTo>
                    <a:cubicBezTo>
                      <a:pt x="0" y="24"/>
                      <a:pt x="1" y="26"/>
                      <a:pt x="3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8" y="42"/>
                      <a:pt x="19" y="44"/>
                      <a:pt x="21" y="44"/>
                    </a:cubicBezTo>
                    <a:cubicBezTo>
                      <a:pt x="23" y="44"/>
                      <a:pt x="25" y="42"/>
                      <a:pt x="25" y="40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39" y="26"/>
                      <a:pt x="39" y="26"/>
                      <a:pt x="39" y="26"/>
                    </a:cubicBezTo>
                    <a:cubicBezTo>
                      <a:pt x="41" y="26"/>
                      <a:pt x="43" y="24"/>
                      <a:pt x="43" y="22"/>
                    </a:cubicBezTo>
                    <a:cubicBezTo>
                      <a:pt x="43" y="20"/>
                      <a:pt x="41" y="18"/>
                      <a:pt x="39" y="18"/>
                    </a:cubicBezTo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p>
                <a:endParaRPr lang="zh-CN" altLang="en-US"/>
              </a:p>
            </p:txBody>
          </p:sp>
        </p:grpSp>
        <p:sp>
          <p:nvSpPr>
            <p:cNvPr id="11269" name="MH_SubTitle_4"/>
            <p:cNvSpPr txBox="1"/>
            <p:nvPr/>
          </p:nvSpPr>
          <p:spPr>
            <a:xfrm>
              <a:off x="1574" y="0"/>
              <a:ext cx="3036" cy="9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90170" tIns="46990" rIns="90170" bIns="46990" anchor="ctr"/>
            <a:p>
              <a:pPr>
                <a:lnSpc>
                  <a:spcPct val="110000"/>
                </a:lnSpc>
              </a:pPr>
              <a:r>
                <a:rPr lang="zh-CN" altLang="en-US" sz="2800" b="1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2800" b="1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316" name="Rectangle 9"/>
          <p:cNvSpPr/>
          <p:nvPr/>
        </p:nvSpPr>
        <p:spPr>
          <a:xfrm>
            <a:off x="395288" y="2130425"/>
            <a:ext cx="8461375" cy="17383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p>
            <a:pPr indent="266700"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了解配方的概念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掌握用配方法解一元二次方程及解决有关问题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.(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重点）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 indent="266700" eaLnBrk="0" hangingPunct="0">
              <a:lnSpc>
                <a:spcPct val="150000"/>
              </a:lnSpc>
            </a:pP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3.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探索直接开平方法和配方法之间的区别和联系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（难点）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矩形 80"/>
          <p:cNvSpPr/>
          <p:nvPr/>
        </p:nvSpPr>
        <p:spPr>
          <a:xfrm>
            <a:off x="0" y="58738"/>
            <a:ext cx="1217613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sp>
        <p:nvSpPr>
          <p:cNvPr id="12291" name="圆角矩形 31"/>
          <p:cNvSpPr/>
          <p:nvPr/>
        </p:nvSpPr>
        <p:spPr>
          <a:xfrm>
            <a:off x="428625" y="620713"/>
            <a:ext cx="14287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复习引入</a:t>
            </a:r>
            <a:endParaRPr lang="zh-CN" altLang="en-US" b="1" dirty="0">
              <a:latin typeface="Arial" panose="020B0604020202020204" pitchFamily="34" charset="0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042988" y="2395538"/>
            <a:ext cx="2449512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(1)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   9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=1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 ；</a:t>
            </a:r>
            <a:endParaRPr lang="zh-CN" altLang="zh-CN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pic>
        <p:nvPicPr>
          <p:cNvPr id="12293" name="Picture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14850" y="3321050"/>
            <a:ext cx="114300" cy="2159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4" name="Text Box 7"/>
          <p:cNvSpPr txBox="1"/>
          <p:nvPr/>
        </p:nvSpPr>
        <p:spPr>
          <a:xfrm>
            <a:off x="1042988" y="3021013"/>
            <a:ext cx="30241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(2)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  (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-2)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=2.</a:t>
            </a:r>
            <a:endParaRPr lang="zh-CN" altLang="zh-CN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28" name="Rectangle 9"/>
          <p:cNvSpPr>
            <a:spLocks noChangeArrowheads="1"/>
          </p:cNvSpPr>
          <p:nvPr/>
        </p:nvSpPr>
        <p:spPr bwMode="auto">
          <a:xfrm>
            <a:off x="468313" y="3573463"/>
            <a:ext cx="7920038" cy="10064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想一想：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.</a:t>
            </a:r>
            <a:r>
              <a:rPr kumimoji="0" 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下列方程能用直接开平方法来解吗</a:t>
            </a:r>
            <a:r>
              <a:rPr kumimoji="0" lang="zh-CN" altLang="zh-CN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cs"/>
              </a:rPr>
              <a:t>?</a:t>
            </a:r>
            <a:endParaRPr kumimoji="0" lang="zh-CN" altLang="zh-CN" sz="2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296" name="Text Box 12"/>
          <p:cNvSpPr txBox="1"/>
          <p:nvPr/>
        </p:nvSpPr>
        <p:spPr>
          <a:xfrm>
            <a:off x="395288" y="1196975"/>
            <a:ext cx="6264275" cy="100647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练一练</a:t>
            </a:r>
            <a:r>
              <a:rPr kumimoji="0" lang="en-US" altLang="zh-CN" sz="2400" kern="1200" cap="none" spc="0" normalizeH="0" baseline="0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:</a:t>
            </a:r>
            <a:endParaRPr kumimoji="0" lang="en-US" altLang="zh-CN" sz="2400" kern="1200" cap="none" spc="0" normalizeH="0" baseline="0" noProof="1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1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.</a:t>
            </a:r>
            <a:r>
              <a:rPr kumimoji="0" lang="zh-CN" altLang="en-US" sz="2400" kern="1200" cap="none" spc="0" normalizeH="0" baseline="0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用直接开平方法解下列方程</a:t>
            </a:r>
            <a:r>
              <a:rPr kumimoji="0" lang="zh-CN" altLang="zh-CN" sz="2400" kern="1200" cap="none" spc="0" normalizeH="0" baseline="0" noProof="1"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:</a:t>
            </a:r>
            <a:endParaRPr kumimoji="0" lang="zh-CN" altLang="zh-CN" sz="2400" kern="1200" cap="none" spc="0" normalizeH="0" baseline="0" noProof="1"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2299" name="Text Box 14"/>
          <p:cNvSpPr txBox="1"/>
          <p:nvPr/>
        </p:nvSpPr>
        <p:spPr>
          <a:xfrm>
            <a:off x="971550" y="4724400"/>
            <a:ext cx="42481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(1) 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400" b="1" baseline="30000" dirty="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+6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+9 =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5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；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00" name="Text Box 15"/>
          <p:cNvSpPr txBox="1"/>
          <p:nvPr/>
        </p:nvSpPr>
        <p:spPr>
          <a:xfrm>
            <a:off x="971550" y="5373688"/>
            <a:ext cx="25209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(2)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+6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+4=0.</a:t>
            </a:r>
            <a:endParaRPr lang="zh-CN" altLang="zh-CN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2301" name="AutoShape 17"/>
          <p:cNvSpPr/>
          <p:nvPr/>
        </p:nvSpPr>
        <p:spPr>
          <a:xfrm>
            <a:off x="5435600" y="4652963"/>
            <a:ext cx="2736850" cy="1512887"/>
          </a:xfrm>
          <a:prstGeom prst="wedgeRoundRectCallout">
            <a:avLst>
              <a:gd name="adj1" fmla="val -97491"/>
              <a:gd name="adj2" fmla="val -1537"/>
              <a:gd name="adj3" fmla="val 16667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把两题转化成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zh-CN" altLang="zh-CN" sz="2000" b="1" i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n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)</a:t>
            </a:r>
            <a:r>
              <a:rPr lang="zh-CN" altLang="zh-CN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=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(</a:t>
            </a:r>
            <a:r>
              <a:rPr lang="en-US" altLang="zh-CN" sz="20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p</a:t>
            </a:r>
            <a:r>
              <a:rPr lang="zh-CN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≥0)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形式，再利用开平方</a:t>
            </a:r>
            <a:endParaRPr lang="zh-CN" altLang="en-US" sz="20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12299" grpId="0"/>
      <p:bldP spid="12300" grpId="0"/>
      <p:bldP spid="123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4" name="矩形 80"/>
          <p:cNvSpPr/>
          <p:nvPr/>
        </p:nvSpPr>
        <p:spPr>
          <a:xfrm>
            <a:off x="71438" y="71438"/>
            <a:ext cx="1217612" cy="4000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000" b="1" dirty="0">
                <a:solidFill>
                  <a:srgbClr val="228B8B"/>
                </a:solidFill>
                <a:latin typeface="Arial" panose="020B0604020202020204" pitchFamily="34" charset="0"/>
                <a:ea typeface="方正姚体" pitchFamily="2" charset="-122"/>
              </a:rPr>
              <a:t>讲授新课</a:t>
            </a:r>
            <a:endParaRPr lang="zh-CN" altLang="en-US" sz="2000" dirty="0">
              <a:solidFill>
                <a:srgbClr val="228B8B"/>
              </a:solidFill>
              <a:latin typeface="Arial" panose="020B0604020202020204" pitchFamily="34" charset="0"/>
            </a:endParaRPr>
          </a:p>
        </p:txBody>
      </p:sp>
      <p:grpSp>
        <p:nvGrpSpPr>
          <p:cNvPr id="13315" name="组合 6147"/>
          <p:cNvGrpSpPr/>
          <p:nvPr/>
        </p:nvGrpSpPr>
        <p:grpSpPr>
          <a:xfrm>
            <a:off x="325438" y="246063"/>
            <a:ext cx="2536825" cy="806450"/>
            <a:chOff x="0" y="0"/>
            <a:chExt cx="3995" cy="1269"/>
          </a:xfrm>
        </p:grpSpPr>
        <p:sp>
          <p:nvSpPr>
            <p:cNvPr id="13322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>
                <a:gd name="txL" fmla="*/ 0 w 2520280"/>
                <a:gd name="txT" fmla="*/ 0 h 1872208"/>
                <a:gd name="txR" fmla="*/ 2520280 w 2520280"/>
                <a:gd name="txB" fmla="*/ 1872208 h 1872208"/>
              </a:gdLst>
              <a:ahLst/>
              <a:cxnLst>
                <a:cxn ang="0">
                  <a:pos x="0" y="1872208"/>
                </a:cxn>
                <a:cxn ang="0">
                  <a:pos x="2520280" y="1872208"/>
                </a:cxn>
                <a:cxn ang="0">
                  <a:pos x="0" y="1872208"/>
                </a:cxn>
                <a:cxn ang="0">
                  <a:pos x="0" y="0"/>
                </a:cxn>
                <a:cxn ang="0">
                  <a:pos x="916" y="0"/>
                </a:cxn>
                <a:cxn ang="0">
                  <a:pos x="0" y="0"/>
                </a:cxn>
              </a:cxnLst>
              <a:rect l="txL" t="txT" r="txR" b="tx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3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>
                <a:gd name="txL" fmla="*/ 0 w 696310"/>
                <a:gd name="txT" fmla="*/ 0 h 696310"/>
                <a:gd name="txR" fmla="*/ 696310 w 696310"/>
                <a:gd name="txB" fmla="*/ 696310 h 696310"/>
              </a:gdLst>
              <a:ahLst/>
              <a:cxnLst>
                <a:cxn ang="0">
                  <a:pos x="0" y="0"/>
                </a:cxn>
                <a:cxn ang="0">
                  <a:pos x="459827" y="0"/>
                </a:cxn>
                <a:cxn ang="0">
                  <a:pos x="459827" y="236483"/>
                </a:cxn>
                <a:cxn ang="0">
                  <a:pos x="696310" y="236483"/>
                </a:cxn>
                <a:cxn ang="0">
                  <a:pos x="696310" y="696310"/>
                </a:cxn>
                <a:cxn ang="0">
                  <a:pos x="0" y="696310"/>
                </a:cxn>
                <a:cxn ang="0">
                  <a:pos x="0" y="0"/>
                </a:cxn>
              </a:cxnLst>
              <a:rect l="txL" t="txT" r="txR" b="tx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3324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3325" name="文本框 6151"/>
            <p:cNvSpPr txBox="1"/>
            <p:nvPr/>
          </p:nvSpPr>
          <p:spPr>
            <a:xfrm>
              <a:off x="877" y="431"/>
              <a:ext cx="3118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配方的方法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3326" name="文本框 6152"/>
            <p:cNvSpPr txBox="1"/>
            <p:nvPr/>
          </p:nvSpPr>
          <p:spPr>
            <a:xfrm>
              <a:off x="0" y="453"/>
              <a:ext cx="872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一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3316" name="Text Box 3"/>
          <p:cNvSpPr txBox="1"/>
          <p:nvPr/>
        </p:nvSpPr>
        <p:spPr>
          <a:xfrm>
            <a:off x="396875" y="2182813"/>
            <a:ext cx="71294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zh-CN" sz="2400" b="1" dirty="0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问题</a:t>
            </a:r>
            <a:r>
              <a:rPr lang="en-US" altLang="zh-CN" sz="2400" b="1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1.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你还记得吗？填一填下列完全平方公式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3317" name="TextBox 36"/>
          <p:cNvSpPr txBox="1"/>
          <p:nvPr/>
        </p:nvSpPr>
        <p:spPr>
          <a:xfrm>
            <a:off x="830263" y="3003550"/>
            <a:ext cx="405447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(1) 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+2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；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sp>
        <p:nvSpPr>
          <p:cNvPr id="13318" name="TextBox 37"/>
          <p:cNvSpPr txBox="1"/>
          <p:nvPr/>
        </p:nvSpPr>
        <p:spPr>
          <a:xfrm>
            <a:off x="885825" y="3795713"/>
            <a:ext cx="347027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(2) 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=(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sym typeface="Arial" panose="020B0604020202020204" pitchFamily="34" charset="0"/>
              </a:rPr>
              <a:t>.</a:t>
            </a:r>
            <a:endParaRPr lang="en-US" altLang="zh-CN" sz="2400" b="1" baseline="30000">
              <a:latin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343" name="TextBox 38"/>
          <p:cNvSpPr txBox="1"/>
          <p:nvPr/>
        </p:nvSpPr>
        <p:spPr>
          <a:xfrm>
            <a:off x="3133725" y="3003550"/>
            <a:ext cx="685800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a+b</a:t>
            </a:r>
            <a:endParaRPr lang="en-US" altLang="zh-CN" sz="2400" b="1" i="1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344" name="TextBox 39"/>
          <p:cNvSpPr txBox="1"/>
          <p:nvPr/>
        </p:nvSpPr>
        <p:spPr>
          <a:xfrm>
            <a:off x="3206750" y="3767138"/>
            <a:ext cx="611188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a-b</a:t>
            </a:r>
            <a:endParaRPr lang="zh-CN" altLang="en-US" sz="2400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321" name="圆角矩形 31"/>
          <p:cNvSpPr/>
          <p:nvPr/>
        </p:nvSpPr>
        <p:spPr>
          <a:xfrm>
            <a:off x="396875" y="1385888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探究交流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3" name="Text Box 28"/>
          <p:cNvSpPr txBox="1"/>
          <p:nvPr/>
        </p:nvSpPr>
        <p:spPr>
          <a:xfrm>
            <a:off x="468313" y="1341438"/>
            <a:ext cx="79216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问题</a:t>
            </a:r>
            <a:r>
              <a:rPr lang="en-US" altLang="zh-CN" sz="2400" b="1">
                <a:solidFill>
                  <a:srgbClr val="196666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2.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填上适当的数或式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,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使下列各等式成立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54" name="TextBox 81"/>
          <p:cNvSpPr txBox="1"/>
          <p:nvPr/>
        </p:nvSpPr>
        <p:spPr>
          <a:xfrm>
            <a:off x="755650" y="1946275"/>
            <a:ext cx="3979863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+4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 (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5" name="TextBox 82"/>
          <p:cNvSpPr txBox="1"/>
          <p:nvPr/>
        </p:nvSpPr>
        <p:spPr>
          <a:xfrm>
            <a:off x="755650" y="2667000"/>
            <a:ext cx="3692525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-6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 (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6" name="TextBox 83"/>
          <p:cNvSpPr txBox="1"/>
          <p:nvPr/>
        </p:nvSpPr>
        <p:spPr>
          <a:xfrm>
            <a:off x="755650" y="3284538"/>
            <a:ext cx="3836988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+8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 (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7" name="TextBox 84"/>
          <p:cNvSpPr txBox="1"/>
          <p:nvPr/>
        </p:nvSpPr>
        <p:spPr>
          <a:xfrm>
            <a:off x="755650" y="4106863"/>
            <a:ext cx="957263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（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zh-CN" alt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）</a:t>
            </a:r>
            <a:endParaRPr lang="zh-CN" altLang="en-US" sz="2400" b="1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50" name="Object 40"/>
          <p:cNvGraphicFramePr/>
          <p:nvPr/>
        </p:nvGraphicFramePr>
        <p:xfrm>
          <a:off x="1979613" y="3979863"/>
          <a:ext cx="360362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" r:id="rId1" imgW="191135" imgH="394335" progId="Equation.DSMT4">
                  <p:embed/>
                </p:oleObj>
              </mc:Choice>
              <mc:Fallback>
                <p:oleObj name="" r:id="rId1" imgW="191135" imgH="394335" progId="Equation.DSMT4">
                  <p:embed/>
                  <p:pic>
                    <p:nvPicPr>
                      <p:cNvPr id="0" name="图片 309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979613" y="3979863"/>
                        <a:ext cx="360362" cy="742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8" name="TextBox 86"/>
          <p:cNvSpPr txBox="1"/>
          <p:nvPr/>
        </p:nvSpPr>
        <p:spPr>
          <a:xfrm>
            <a:off x="1476375" y="4076700"/>
            <a:ext cx="315118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   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 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= ( </a:t>
            </a:r>
            <a:r>
              <a:rPr lang="en-US" altLang="zh-CN" sz="2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2400" b="1" u="sng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en-US" altLang="zh-CN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)</a:t>
            </a:r>
            <a:r>
              <a:rPr lang="en-US" altLang="zh-CN" sz="2400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59" name="Text Box 13"/>
          <p:cNvSpPr txBox="1"/>
          <p:nvPr/>
        </p:nvSpPr>
        <p:spPr>
          <a:xfrm>
            <a:off x="539750" y="4981575"/>
            <a:ext cx="4105275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你发现了什么规律？</a:t>
            </a:r>
            <a:endParaRPr lang="zh-CN" altLang="en-US" sz="2400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2060" name="圆角矩形 31"/>
          <p:cNvSpPr/>
          <p:nvPr/>
        </p:nvSpPr>
        <p:spPr>
          <a:xfrm>
            <a:off x="250825" y="623888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探究交流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61" name="TextBox 90"/>
          <p:cNvSpPr txBox="1"/>
          <p:nvPr/>
        </p:nvSpPr>
        <p:spPr>
          <a:xfrm>
            <a:off x="2555875" y="1916113"/>
            <a:ext cx="4413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2" name="TextBox 91"/>
          <p:cNvSpPr txBox="1"/>
          <p:nvPr/>
        </p:nvSpPr>
        <p:spPr>
          <a:xfrm>
            <a:off x="3924300" y="1946275"/>
            <a:ext cx="338138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3" name="TextBox 92"/>
          <p:cNvSpPr txBox="1"/>
          <p:nvPr/>
        </p:nvSpPr>
        <p:spPr>
          <a:xfrm>
            <a:off x="2484438" y="2667000"/>
            <a:ext cx="439737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4" name="TextBox 93"/>
          <p:cNvSpPr txBox="1"/>
          <p:nvPr/>
        </p:nvSpPr>
        <p:spPr>
          <a:xfrm>
            <a:off x="3635375" y="2667000"/>
            <a:ext cx="33655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zh-CN" sz="2400" b="1" baseline="3000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5" name="TextBox 94"/>
          <p:cNvSpPr txBox="1"/>
          <p:nvPr/>
        </p:nvSpPr>
        <p:spPr>
          <a:xfrm>
            <a:off x="2555875" y="3284538"/>
            <a:ext cx="441325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66" name="TextBox 95"/>
          <p:cNvSpPr txBox="1"/>
          <p:nvPr/>
        </p:nvSpPr>
        <p:spPr>
          <a:xfrm>
            <a:off x="3779838" y="3286125"/>
            <a:ext cx="338137" cy="4619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lang="zh-CN" altLang="en-US" sz="2400" b="1" baseline="30000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51" name="Object 42"/>
          <p:cNvGraphicFramePr/>
          <p:nvPr/>
        </p:nvGraphicFramePr>
        <p:xfrm>
          <a:off x="2627313" y="3860800"/>
          <a:ext cx="6731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1" name="" r:id="rId3" imgW="356235" imgH="394335" progId="Equation.DSMT4">
                  <p:embed/>
                </p:oleObj>
              </mc:Choice>
              <mc:Fallback>
                <p:oleObj name="" r:id="rId3" imgW="356235" imgH="394335" progId="Equation.DSMT4">
                  <p:embed/>
                  <p:pic>
                    <p:nvPicPr>
                      <p:cNvPr id="0" name="图片 309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27313" y="3860800"/>
                        <a:ext cx="673100" cy="742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3"/>
          <p:cNvGraphicFramePr/>
          <p:nvPr/>
        </p:nvGraphicFramePr>
        <p:xfrm>
          <a:off x="3924300" y="3787775"/>
          <a:ext cx="360363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" r:id="rId5" imgW="191135" imgH="394335" progId="Equation.DSMT4">
                  <p:embed/>
                </p:oleObj>
              </mc:Choice>
              <mc:Fallback>
                <p:oleObj name="" r:id="rId5" imgW="191135" imgH="394335" progId="Equation.DSMT4">
                  <p:embed/>
                  <p:pic>
                    <p:nvPicPr>
                      <p:cNvPr id="0" name="图片 309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924300" y="3787775"/>
                        <a:ext cx="360363" cy="7429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1" grpId="0"/>
      <p:bldP spid="2062" grpId="0"/>
      <p:bldP spid="2063" grpId="0"/>
      <p:bldP spid="2064" grpId="0"/>
      <p:bldP spid="2065" grpId="0"/>
      <p:bldP spid="206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6" name="Line 48"/>
          <p:cNvSpPr/>
          <p:nvPr/>
        </p:nvSpPr>
        <p:spPr>
          <a:xfrm>
            <a:off x="4859338" y="6853238"/>
            <a:ext cx="42846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3077" name="Line 121"/>
          <p:cNvSpPr/>
          <p:nvPr/>
        </p:nvSpPr>
        <p:spPr>
          <a:xfrm>
            <a:off x="0" y="6858000"/>
            <a:ext cx="4859338" cy="0"/>
          </a:xfrm>
          <a:prstGeom prst="line">
            <a:avLst/>
          </a:prstGeom>
          <a:ln w="9525" cap="flat" cmpd="sng">
            <a:solidFill>
              <a:srgbClr val="0000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466725" y="2132013"/>
            <a:ext cx="5688013" cy="1196975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</a:ln>
        </p:spPr>
        <p:txBody>
          <a:bodyPr/>
          <a:lstStyle/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二次项系数为</a:t>
            </a:r>
            <a:r>
              <a:rPr kumimoji="0" lang="en-US" sz="2400" b="1" kern="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的完全平方式：</a:t>
            </a:r>
            <a:b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</a:b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常数项等于一次项系数一半的平方</a:t>
            </a:r>
            <a:r>
              <a:rPr kumimoji="0" lang="en-US" altLang="zh-CN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.</a:t>
            </a:r>
            <a:endParaRPr kumimoji="0" lang="en-US" altLang="zh-CN" sz="2400" kern="0" cap="none" spc="0" normalizeH="0" baseline="0" noProof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  <p:sp>
        <p:nvSpPr>
          <p:cNvPr id="3079" name="圆角矩形 31"/>
          <p:cNvSpPr/>
          <p:nvPr/>
        </p:nvSpPr>
        <p:spPr>
          <a:xfrm>
            <a:off x="250825" y="549275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归纳总结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3" name="TextBox 20"/>
          <p:cNvSpPr txBox="1"/>
          <p:nvPr/>
        </p:nvSpPr>
        <p:spPr>
          <a:xfrm>
            <a:off x="466725" y="3643313"/>
            <a:ext cx="3257550" cy="1189038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none">
            <a:spAutoFit/>
          </a:bodyPr>
          <a:lstStyle/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6">
                    <a:lumMod val="75000"/>
                  </a:schemeClr>
                </a:solidFill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想一想：</a:t>
            </a:r>
            <a:endParaRPr kumimoji="0" lang="zh-CN" altLang="en-US" sz="2400" kern="1200" cap="none" spc="0" normalizeH="0" baseline="0" noProof="1">
              <a:solidFill>
                <a:schemeClr val="accent6">
                  <a:lumMod val="75000"/>
                </a:schemeClr>
              </a:solidFill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  <a:p>
            <a:pPr marR="0" defTabSz="914400">
              <a:lnSpc>
                <a:spcPct val="15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kumimoji="0" lang="en-US" altLang="zh-CN" sz="2400" b="1" kern="1200" cap="none" spc="0" normalizeH="0" baseline="3000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</a:t>
            </a:r>
            <a:r>
              <a:rPr kumimoji="0" lang="en-US" altLang="zh-CN" sz="2400" b="1" i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px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+(  </a:t>
            </a:r>
            <a:r>
              <a:rPr kumimoji="0" lang="en-US" altLang="zh-CN" sz="2400" b="1" u="sng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    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)</a:t>
            </a:r>
            <a:r>
              <a:rPr kumimoji="0" lang="en-US" altLang="zh-CN" sz="2400" b="1" kern="1200" cap="none" spc="0" normalizeH="0" baseline="3000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=(</a:t>
            </a:r>
            <a:r>
              <a:rPr kumimoji="0" lang="en-US" altLang="zh-CN" sz="2400" b="1" i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</a:t>
            </a:r>
            <a:r>
              <a:rPr kumimoji="0" lang="en-US" altLang="zh-CN" sz="2400" b="1" u="sng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        </a:t>
            </a:r>
            <a:r>
              <a:rPr kumimoji="0" lang="en-US" altLang="zh-CN" sz="2400" b="1" kern="1200" cap="none" spc="0" normalizeH="0" baseline="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)</a:t>
            </a:r>
            <a:r>
              <a:rPr kumimoji="0" lang="en-US" altLang="zh-CN" sz="2400" b="1" kern="1200" cap="none" spc="0" normalizeH="0" baseline="30000" noProof="1"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endParaRPr kumimoji="0" lang="zh-CN" altLang="en-US" sz="2400" b="1" kern="1200" cap="none" spc="0" normalizeH="0" baseline="30000" noProof="1">
              <a:latin typeface="Times New Roman" panose="02020603050405020304" pitchFamily="18" charset="0"/>
              <a:ea typeface="黑体" panose="02010609060101010101" pitchFamily="2" charset="-122"/>
              <a:cs typeface="+mn-cs"/>
            </a:endParaRPr>
          </a:p>
        </p:txBody>
      </p:sp>
      <p:graphicFrame>
        <p:nvGraphicFramePr>
          <p:cNvPr id="3074" name="Object 12"/>
          <p:cNvGraphicFramePr/>
          <p:nvPr/>
        </p:nvGraphicFramePr>
        <p:xfrm>
          <a:off x="1690688" y="3932238"/>
          <a:ext cx="360362" cy="858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" r:id="rId1" imgW="165100" imgH="394335" progId="Equation.DSMT4">
                  <p:embed/>
                </p:oleObj>
              </mc:Choice>
              <mc:Fallback>
                <p:oleObj name="" r:id="rId1" imgW="165100" imgH="394335" progId="Equation.DSMT4">
                  <p:embed/>
                  <p:pic>
                    <p:nvPicPr>
                      <p:cNvPr id="0" name="图片 3093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690688" y="3932238"/>
                        <a:ext cx="360362" cy="858837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13"/>
          <p:cNvGraphicFramePr/>
          <p:nvPr/>
        </p:nvGraphicFramePr>
        <p:xfrm>
          <a:off x="2843213" y="3860800"/>
          <a:ext cx="360362" cy="858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" r:id="rId3" imgW="165100" imgH="394335" progId="Equation.DSMT4">
                  <p:embed/>
                </p:oleObj>
              </mc:Choice>
              <mc:Fallback>
                <p:oleObj name="" r:id="rId3" imgW="165100" imgH="394335" progId="Equation.DSMT4">
                  <p:embed/>
                  <p:pic>
                    <p:nvPicPr>
                      <p:cNvPr id="0" name="图片 3092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843213" y="3860800"/>
                        <a:ext cx="360362" cy="858838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矩形 112"/>
          <p:cNvSpPr/>
          <p:nvPr/>
        </p:nvSpPr>
        <p:spPr>
          <a:xfrm>
            <a:off x="466725" y="1484313"/>
            <a:ext cx="1800225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配方的方法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3083" grpId="0"/>
      <p:bldP spid="1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组合 36"/>
          <p:cNvGrpSpPr/>
          <p:nvPr/>
        </p:nvGrpSpPr>
        <p:grpSpPr>
          <a:xfrm>
            <a:off x="5076825" y="1196975"/>
            <a:ext cx="4679950" cy="4321175"/>
            <a:chOff x="4572000" y="1628775"/>
            <a:chExt cx="4679950" cy="4320505"/>
          </a:xfrm>
        </p:grpSpPr>
        <p:grpSp>
          <p:nvGrpSpPr>
            <p:cNvPr id="23" name="组合 31"/>
            <p:cNvGrpSpPr/>
            <p:nvPr/>
          </p:nvGrpSpPr>
          <p:grpSpPr bwMode="auto">
            <a:xfrm>
              <a:off x="4564063" y="1627188"/>
              <a:ext cx="0" cy="0"/>
              <a:chOff x="4572000" y="1628800"/>
              <a:chExt cx="4680520" cy="4248472"/>
            </a:xfrm>
            <a:noFill/>
          </p:grpSpPr>
        </p:grpSp>
        <p:sp>
          <p:nvSpPr>
            <p:cNvPr id="4116" name="矩形 35"/>
            <p:cNvSpPr/>
            <p:nvPr/>
          </p:nvSpPr>
          <p:spPr>
            <a:xfrm>
              <a:off x="4572000" y="1628775"/>
              <a:ext cx="3600450" cy="4320505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FF0000"/>
              </a:solidFill>
              <a:prstDash val="sysDash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endPara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4339" name="组合 6147"/>
          <p:cNvGrpSpPr/>
          <p:nvPr/>
        </p:nvGrpSpPr>
        <p:grpSpPr>
          <a:xfrm>
            <a:off x="325438" y="246063"/>
            <a:ext cx="3255962" cy="806450"/>
            <a:chOff x="0" y="0"/>
            <a:chExt cx="5126" cy="1269"/>
          </a:xfrm>
        </p:grpSpPr>
        <p:sp>
          <p:nvSpPr>
            <p:cNvPr id="14352" name="矩形 7"/>
            <p:cNvSpPr/>
            <p:nvPr/>
          </p:nvSpPr>
          <p:spPr>
            <a:xfrm>
              <a:off x="882" y="0"/>
              <a:ext cx="2634" cy="1200"/>
            </a:xfrm>
            <a:custGeom>
              <a:avLst/>
              <a:gdLst>
                <a:gd name="txL" fmla="*/ 0 w 2520280"/>
                <a:gd name="txT" fmla="*/ 0 h 1872208"/>
                <a:gd name="txR" fmla="*/ 2520280 w 2520280"/>
                <a:gd name="txB" fmla="*/ 1872208 h 1872208"/>
              </a:gdLst>
              <a:ahLst/>
              <a:cxnLst>
                <a:cxn ang="0">
                  <a:pos x="0" y="1872208"/>
                </a:cxn>
                <a:cxn ang="0">
                  <a:pos x="2520280" y="1872208"/>
                </a:cxn>
                <a:cxn ang="0">
                  <a:pos x="0" y="1872208"/>
                </a:cxn>
                <a:cxn ang="0">
                  <a:pos x="0" y="0"/>
                </a:cxn>
                <a:cxn ang="0">
                  <a:pos x="916" y="0"/>
                </a:cxn>
                <a:cxn ang="0">
                  <a:pos x="0" y="0"/>
                </a:cxn>
              </a:cxnLst>
              <a:rect l="txL" t="txT" r="txR" b="tx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 cmpd="sng">
              <a:solidFill>
                <a:srgbClr val="DDDDDD">
                  <a:alpha val="10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3" name="任意多边形 16"/>
            <p:cNvSpPr/>
            <p:nvPr/>
          </p:nvSpPr>
          <p:spPr>
            <a:xfrm>
              <a:off x="0" y="454"/>
              <a:ext cx="826" cy="760"/>
            </a:xfrm>
            <a:custGeom>
              <a:avLst/>
              <a:gdLst>
                <a:gd name="txL" fmla="*/ 0 w 696310"/>
                <a:gd name="txT" fmla="*/ 0 h 696310"/>
                <a:gd name="txR" fmla="*/ 696310 w 696310"/>
                <a:gd name="txB" fmla="*/ 696310 h 696310"/>
              </a:gdLst>
              <a:ahLst/>
              <a:cxnLst>
                <a:cxn ang="0">
                  <a:pos x="0" y="0"/>
                </a:cxn>
                <a:cxn ang="0">
                  <a:pos x="459827" y="0"/>
                </a:cxn>
                <a:cxn ang="0">
                  <a:pos x="459827" y="236483"/>
                </a:cxn>
                <a:cxn ang="0">
                  <a:pos x="696310" y="236483"/>
                </a:cxn>
                <a:cxn ang="0">
                  <a:pos x="696310" y="696310"/>
                </a:cxn>
                <a:cxn ang="0">
                  <a:pos x="0" y="696310"/>
                </a:cxn>
                <a:cxn ang="0">
                  <a:pos x="0" y="0"/>
                </a:cxn>
              </a:cxnLst>
              <a:rect l="txL" t="txT" r="txR" b="txB"/>
              <a:pathLst>
                <a:path w="696310" h="696310">
                  <a:moveTo>
                    <a:pt x="0" y="0"/>
                  </a:moveTo>
                  <a:lnTo>
                    <a:pt x="459827" y="0"/>
                  </a:lnTo>
                  <a:lnTo>
                    <a:pt x="459827" y="236483"/>
                  </a:lnTo>
                  <a:lnTo>
                    <a:pt x="696310" y="236483"/>
                  </a:lnTo>
                  <a:lnTo>
                    <a:pt x="696310" y="696310"/>
                  </a:lnTo>
                  <a:lnTo>
                    <a:pt x="0" y="6963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8080">
                <a:alpha val="10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14354" name="矩形 17"/>
            <p:cNvSpPr/>
            <p:nvPr/>
          </p:nvSpPr>
          <p:spPr>
            <a:xfrm>
              <a:off x="570" y="374"/>
              <a:ext cx="258" cy="265"/>
            </a:xfrm>
            <a:prstGeom prst="rect">
              <a:avLst/>
            </a:prstGeom>
            <a:solidFill>
              <a:srgbClr val="008080">
                <a:alpha val="50980"/>
              </a:srgbClr>
            </a:solidFill>
            <a:ln w="9525">
              <a:noFill/>
            </a:ln>
          </p:spPr>
          <p:txBody>
            <a:bodyPr lIns="0" tIns="215900" rIns="179705" bIns="0" anchor="ctr"/>
            <a:p>
              <a:pPr algn="ctr"/>
              <a:endParaRPr lang="zh-CN" altLang="en-US" sz="4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355" name="文本框 6151"/>
            <p:cNvSpPr txBox="1"/>
            <p:nvPr/>
          </p:nvSpPr>
          <p:spPr>
            <a:xfrm>
              <a:off x="877" y="431"/>
              <a:ext cx="4249" cy="82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>
              <a:spAutoFit/>
            </a:bodyPr>
            <a:p>
              <a:r>
                <a:rPr lang="zh-CN" altLang="en-US" sz="2800" b="1" dirty="0">
                  <a:solidFill>
                    <a:srgbClr val="00666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宋体" panose="02010600030101010101" pitchFamily="2" charset="-122"/>
                </a:rPr>
                <a:t>用配方法解方程</a:t>
              </a:r>
              <a:endParaRPr lang="zh-CN" altLang="en-US" sz="2800" b="1" dirty="0">
                <a:solidFill>
                  <a:srgbClr val="00666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宋体" panose="02010600030101010101" pitchFamily="2" charset="-122"/>
              </a:endParaRPr>
            </a:p>
          </p:txBody>
        </p:sp>
        <p:sp>
          <p:nvSpPr>
            <p:cNvPr id="14356" name="文本框 6152"/>
            <p:cNvSpPr txBox="1"/>
            <p:nvPr/>
          </p:nvSpPr>
          <p:spPr>
            <a:xfrm>
              <a:off x="0" y="453"/>
              <a:ext cx="872" cy="81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zh-CN" altLang="en-US" sz="2800" dirty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</a:rPr>
                <a:t>二</a:t>
              </a:r>
              <a:endPara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340" name="圆角矩形 31"/>
          <p:cNvSpPr/>
          <p:nvPr/>
        </p:nvSpPr>
        <p:spPr>
          <a:xfrm>
            <a:off x="323850" y="1079500"/>
            <a:ext cx="1223963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探究交流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1" name="Text Box 15"/>
          <p:cNvSpPr txBox="1"/>
          <p:nvPr/>
        </p:nvSpPr>
        <p:spPr>
          <a:xfrm>
            <a:off x="611188" y="1628775"/>
            <a:ext cx="360045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latin typeface="Times New Roman" panose="02020603050405020304" pitchFamily="18" charset="0"/>
                <a:ea typeface="黑体" panose="02010609060101010101" pitchFamily="2" charset="-122"/>
              </a:rPr>
              <a:t>怎样解方程</a:t>
            </a:r>
            <a:r>
              <a:rPr lang="zh-CN" altLang="zh-CN" sz="2400" b="1" dirty="0">
                <a:latin typeface="Times New Roman" panose="02020603050405020304" pitchFamily="18" charset="0"/>
                <a:ea typeface="黑体" panose="02010609060101010101" pitchFamily="2" charset="-122"/>
              </a:rPr>
              <a:t>(2)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+6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+4=0</a:t>
            </a:r>
            <a:endParaRPr lang="zh-CN" altLang="zh-CN" sz="2400" b="1" dirty="0"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4107" name="矩形 32"/>
          <p:cNvSpPr/>
          <p:nvPr/>
        </p:nvSpPr>
        <p:spPr>
          <a:xfrm>
            <a:off x="539750" y="2276475"/>
            <a:ext cx="3744913" cy="1200150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问题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1</a:t>
            </a:r>
            <a:r>
              <a:rPr kumimoji="0" lang="en-US" altLang="zh-CN" sz="2400" b="0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 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方程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(2)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怎样变成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（</a:t>
            </a:r>
            <a:r>
              <a:rPr kumimoji="0" lang="en-US" altLang="zh-CN" sz="2400" b="1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</a:t>
            </a:r>
            <a:r>
              <a:rPr kumimoji="0" lang="en-US" altLang="zh-CN" sz="2400" b="1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n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)</a:t>
            </a:r>
            <a:r>
              <a:rPr kumimoji="0" lang="en-US" altLang="zh-CN" sz="2400" b="1" i="0" u="none" strike="noStrike" kern="1200" cap="none" spc="0" normalizeH="0" baseline="3000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=</a:t>
            </a:r>
            <a:r>
              <a:rPr kumimoji="0" lang="en-US" altLang="zh-CN" sz="2400" b="1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p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的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形式呢？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4108" name="TextBox 34"/>
          <p:cNvSpPr txBox="1"/>
          <p:nvPr/>
        </p:nvSpPr>
        <p:spPr>
          <a:xfrm>
            <a:off x="539750" y="3573463"/>
            <a:ext cx="800100" cy="461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解：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09" name="Text Box 15"/>
          <p:cNvSpPr txBox="1">
            <a:spLocks noChangeArrowheads="1"/>
          </p:cNvSpPr>
          <p:nvPr/>
        </p:nvSpPr>
        <p:spPr bwMode="auto">
          <a:xfrm>
            <a:off x="1331913" y="3573463"/>
            <a:ext cx="1944688" cy="461963"/>
          </a:xfrm>
          <a:prstGeom prst="rect">
            <a:avLst/>
          </a:prstGeom>
          <a:noFill/>
          <a:ln w="25400">
            <a:solidFill>
              <a:schemeClr val="tx1">
                <a:lumMod val="65000"/>
                <a:lumOff val="35000"/>
                <a:alpha val="91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3000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+6</a:t>
            </a:r>
            <a:r>
              <a:rPr kumimoji="0" lang="en-US" altLang="zh-CN" sz="2400" b="1" i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+4=0</a:t>
            </a:r>
            <a:endParaRPr kumimoji="0" lang="zh-CN" altLang="zh-CN" sz="2400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10" name="Text Box 15"/>
          <p:cNvSpPr txBox="1">
            <a:spLocks noChangeArrowheads="1"/>
          </p:cNvSpPr>
          <p:nvPr/>
        </p:nvSpPr>
        <p:spPr bwMode="auto">
          <a:xfrm>
            <a:off x="1349375" y="4622800"/>
            <a:ext cx="1944688" cy="461963"/>
          </a:xfrm>
          <a:prstGeom prst="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 </a:t>
            </a:r>
            <a:r>
              <a:rPr kumimoji="0" lang="en-US" altLang="zh-CN" sz="2400" b="1" i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x</a:t>
            </a:r>
            <a:r>
              <a:rPr kumimoji="0" lang="en-US" altLang="zh-CN" sz="2400" b="1" kern="1200" cap="none" spc="0" normalizeH="0" baseline="3000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+6</a:t>
            </a:r>
            <a:r>
              <a:rPr kumimoji="0" lang="en-US" altLang="zh-CN" sz="2400" b="1" i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=-4</a:t>
            </a:r>
            <a:endParaRPr kumimoji="0" lang="zh-CN" altLang="zh-CN" sz="2400" b="1" kern="1200" cap="none" spc="0" normalizeH="0" baseline="0" noProof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11" name="直接箭头连接符 41"/>
          <p:cNvCxnSpPr/>
          <p:nvPr/>
        </p:nvCxnSpPr>
        <p:spPr>
          <a:xfrm>
            <a:off x="2259013" y="4076700"/>
            <a:ext cx="0" cy="576263"/>
          </a:xfrm>
          <a:prstGeom prst="straightConnector1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4112" name="TextBox 43"/>
          <p:cNvSpPr txBox="1"/>
          <p:nvPr/>
        </p:nvSpPr>
        <p:spPr>
          <a:xfrm>
            <a:off x="2195513" y="4076700"/>
            <a:ext cx="8001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移项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113" name="Text Box 15"/>
          <p:cNvSpPr txBox="1">
            <a:spLocks noChangeArrowheads="1"/>
          </p:cNvSpPr>
          <p:nvPr/>
        </p:nvSpPr>
        <p:spPr bwMode="auto">
          <a:xfrm>
            <a:off x="1187450" y="5775325"/>
            <a:ext cx="2232025" cy="461963"/>
          </a:xfrm>
          <a:prstGeom prst="rect">
            <a:avLst/>
          </a:prstGeom>
          <a:noFill/>
          <a:ln w="25400">
            <a:solidFill>
              <a:schemeClr val="tx1">
                <a:lumMod val="65000"/>
                <a:lumOff val="35000"/>
              </a:schemeClr>
            </a:solidFill>
            <a:miter lim="800000"/>
          </a:ln>
        </p:spPr>
        <p:txBody>
          <a:bodyPr>
            <a:spAutoFit/>
          </a:bodyPr>
          <a:lstStyle/>
          <a:p>
            <a:pPr marR="0" defTabSz="914400">
              <a:spcBef>
                <a:spcPct val="50000"/>
              </a:spcBef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  </a:t>
            </a:r>
            <a:r>
              <a:rPr kumimoji="0" lang="en-US" altLang="zh-CN" sz="2400" b="1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3000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2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+6</a:t>
            </a:r>
            <a:r>
              <a:rPr kumimoji="0" lang="en-US" altLang="zh-CN" sz="2400" b="1" i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zh-CN" sz="2400" b="1" kern="120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+9=-4+9</a:t>
            </a:r>
            <a:endParaRPr kumimoji="0" lang="zh-CN" altLang="zh-CN" sz="2400" b="1" kern="1200" cap="none" spc="0" normalizeH="0" baseline="0" noProof="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114" name="直接箭头连接符 45"/>
          <p:cNvCxnSpPr/>
          <p:nvPr/>
        </p:nvCxnSpPr>
        <p:spPr>
          <a:xfrm>
            <a:off x="2268538" y="5156200"/>
            <a:ext cx="0" cy="576263"/>
          </a:xfrm>
          <a:prstGeom prst="straightConnector1">
            <a:avLst/>
          </a:prstGeom>
          <a:ln w="25400" cap="flat" cmpd="sng">
            <a:solidFill>
              <a:schemeClr val="tx1"/>
            </a:solidFill>
            <a:prstDash val="solid"/>
            <a:headEnd type="none" w="med" len="med"/>
            <a:tailEnd type="arrow" w="med" len="med"/>
          </a:ln>
        </p:spPr>
      </p:cxnSp>
      <p:sp>
        <p:nvSpPr>
          <p:cNvPr id="4115" name="TextBox 46"/>
          <p:cNvSpPr txBox="1"/>
          <p:nvPr/>
        </p:nvSpPr>
        <p:spPr>
          <a:xfrm>
            <a:off x="2268538" y="5157788"/>
            <a:ext cx="1876425" cy="4603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两边都加上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9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2" charset="-122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5202238" y="2133600"/>
            <a:ext cx="3260725" cy="1196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/>
          <a:lstStyle/>
          <a:p>
            <a:pPr marR="0" defTabSz="914400" eaLnBrk="0" hangingPunct="0">
              <a:lnSpc>
                <a:spcPct val="150000"/>
              </a:lnSpc>
              <a:buClrTx/>
              <a:buSzTx/>
              <a:buFontTx/>
              <a:buNone/>
              <a:defRPr/>
            </a:pP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二次项系数为</a:t>
            </a:r>
            <a:r>
              <a:rPr kumimoji="0" lang="en-US" sz="2400" b="1" kern="0" cap="none" spc="0" normalizeH="0" baseline="0" noProof="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的完全平方式：</a:t>
            </a:r>
            <a:b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</a:br>
            <a:r>
              <a:rPr kumimoji="0" lang="zh-CN" altLang="en-US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常数项等于一次项系数一半的平方</a:t>
            </a:r>
            <a:r>
              <a:rPr kumimoji="0" lang="en-US" altLang="zh-CN" sz="2400" kern="0" cap="none" spc="0" normalizeH="0" baseline="0" noProof="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  <a:cs typeface="+mj-cs"/>
              </a:rPr>
              <a:t>.</a:t>
            </a:r>
            <a:endParaRPr kumimoji="0" lang="en-US" altLang="zh-CN" sz="2400" kern="0" cap="none" spc="0" normalizeH="0" baseline="0" noProof="0" dirty="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  <a:cs typeface="+mj-cs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7" grpId="0"/>
      <p:bldP spid="4108" grpId="0"/>
      <p:bldP spid="4109" grpId="0" animBg="1"/>
      <p:bldP spid="4110" grpId="0" animBg="1"/>
      <p:bldP spid="4112" grpId="0"/>
      <p:bldP spid="4113" grpId="0" animBg="1"/>
      <p:bldP spid="4115" grpId="0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Line 48"/>
          <p:cNvSpPr/>
          <p:nvPr/>
        </p:nvSpPr>
        <p:spPr>
          <a:xfrm>
            <a:off x="4859338" y="6853238"/>
            <a:ext cx="4284662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363" name="Line 121"/>
          <p:cNvSpPr/>
          <p:nvPr/>
        </p:nvSpPr>
        <p:spPr>
          <a:xfrm>
            <a:off x="0" y="6858000"/>
            <a:ext cx="4859338" cy="0"/>
          </a:xfrm>
          <a:prstGeom prst="line">
            <a:avLst/>
          </a:prstGeom>
          <a:ln w="9525" cap="flat" cmpd="sng">
            <a:solidFill>
              <a:srgbClr val="000066"/>
            </a:solidFill>
            <a:prstDash val="solid"/>
            <a:headEnd type="none" w="sm" len="sm"/>
            <a:tailEnd type="none" w="sm" len="sm"/>
          </a:ln>
        </p:spPr>
      </p:sp>
      <p:sp>
        <p:nvSpPr>
          <p:cNvPr id="15364" name="圆角矩形 31"/>
          <p:cNvSpPr/>
          <p:nvPr/>
        </p:nvSpPr>
        <p:spPr>
          <a:xfrm>
            <a:off x="323850" y="2997200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方法归纳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3616325" y="5018088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rgbClr val="990000"/>
            </a:outerShdw>
          </a:effectLst>
        </p:spPr>
        <p:txBody>
          <a:bodyPr wrap="none">
            <a:spAutoFit/>
          </a:bodyPr>
          <a:lstStyle/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zh-CN" kern="1200" cap="none" spc="0" normalizeH="0" baseline="0" noProof="0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5366" name="Text Box 17"/>
          <p:cNvSpPr txBox="1"/>
          <p:nvPr/>
        </p:nvSpPr>
        <p:spPr>
          <a:xfrm>
            <a:off x="250825" y="4243388"/>
            <a:ext cx="7848600" cy="11890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在方程两边都加上</a:t>
            </a:r>
            <a:r>
              <a:rPr lang="zh-CN" altLang="en-US" sz="2400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一次项系数一半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</a:t>
            </a:r>
            <a:r>
              <a:rPr lang="zh-CN" altLang="en-US" sz="2400" u="sng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平方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注意是在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二次项系数为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</a:rPr>
              <a:t>1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的前提下进行的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15367" name="矩形 22"/>
          <p:cNvSpPr/>
          <p:nvPr/>
        </p:nvSpPr>
        <p:spPr>
          <a:xfrm>
            <a:off x="395288" y="620713"/>
            <a:ext cx="8280400" cy="646113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问题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 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为什么在方程</a:t>
            </a:r>
            <a:r>
              <a:rPr kumimoji="0" lang="en-US" altLang="zh-CN" sz="2400" b="1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kumimoji="0" lang="en-US" altLang="zh-CN" sz="2400" b="1" i="0" u="none" strike="noStrike" kern="1200" cap="none" spc="0" normalizeH="0" baseline="3000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2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+6</a:t>
            </a:r>
            <a:r>
              <a:rPr kumimoji="0" lang="en-US" altLang="zh-CN" sz="2400" b="1" i="1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x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=-4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的两边加上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+mn-ea"/>
              </a:rPr>
              <a:t>9</a:t>
            </a:r>
            <a:r>
              <a:rPr kumimoji="0" lang="zh-CN" altLang="en-US" sz="2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  <a:cs typeface="+mn-ea"/>
              </a:rPr>
              <a:t>？加其他数行吗？</a:t>
            </a: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  <a:cs typeface="+mn-cs"/>
            </a:endParaRPr>
          </a:p>
        </p:txBody>
      </p:sp>
      <p:sp>
        <p:nvSpPr>
          <p:cNvPr id="15368" name="矩形 25"/>
          <p:cNvSpPr/>
          <p:nvPr/>
        </p:nvSpPr>
        <p:spPr>
          <a:xfrm>
            <a:off x="468313" y="1339850"/>
            <a:ext cx="82804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不行，只有在方程两边加上一次项系数一半的平方，方程左边才能变成完成平方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x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+2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bx</a:t>
            </a:r>
            <a:r>
              <a:rPr lang="en-US" altLang="zh-CN"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+</a:t>
            </a:r>
            <a:r>
              <a:rPr lang="en-US" altLang="zh-CN" sz="2400" b="1" i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b</a:t>
            </a:r>
            <a:r>
              <a:rPr lang="en-US" altLang="zh-CN" sz="2400" b="1" baseline="3000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2" charset="-122"/>
              </a:rPr>
              <a:t>2</a:t>
            </a: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的形式</a:t>
            </a:r>
            <a:r>
              <a: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solidFill>
                <a:srgbClr val="FF0000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9" name="矩形 112"/>
          <p:cNvSpPr/>
          <p:nvPr/>
        </p:nvSpPr>
        <p:spPr>
          <a:xfrm>
            <a:off x="323850" y="3644900"/>
            <a:ext cx="2376488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方程配方的方法：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6" grpId="0"/>
      <p:bldP spid="1536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9" name="圆角矩形 31"/>
          <p:cNvSpPr/>
          <p:nvPr/>
        </p:nvSpPr>
        <p:spPr>
          <a:xfrm>
            <a:off x="468313" y="620713"/>
            <a:ext cx="1225550" cy="428625"/>
          </a:xfrm>
          <a:prstGeom prst="roundRect">
            <a:avLst>
              <a:gd name="adj" fmla="val 16667"/>
            </a:avLst>
          </a:prstGeom>
          <a:solidFill>
            <a:srgbClr val="FFFFD9"/>
          </a:solidFill>
          <a:ln w="25400" cap="flat" cmpd="sng">
            <a:solidFill>
              <a:srgbClr val="0099FF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要点归纳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17"/>
          <p:cNvSpPr txBox="1"/>
          <p:nvPr/>
        </p:nvSpPr>
        <p:spPr>
          <a:xfrm>
            <a:off x="287338" y="1919288"/>
            <a:ext cx="8964612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</a:rPr>
              <a:t>像这样通过配成完全平方式来解一元二次方程，叫做配方法</a:t>
            </a:r>
            <a:r>
              <a:rPr lang="en-US" altLang="zh-CN" sz="2400">
                <a:latin typeface="黑体" panose="02010609060101010101" pitchFamily="2" charset="-122"/>
                <a:ea typeface="黑体" panose="02010609060101010101" pitchFamily="2" charset="-122"/>
              </a:rPr>
              <a:t>.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5125" name="矩形 112"/>
          <p:cNvSpPr/>
          <p:nvPr/>
        </p:nvSpPr>
        <p:spPr>
          <a:xfrm>
            <a:off x="468313" y="1341438"/>
            <a:ext cx="2087562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配方法的定义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6" name="矩形 112"/>
          <p:cNvSpPr/>
          <p:nvPr/>
        </p:nvSpPr>
        <p:spPr>
          <a:xfrm>
            <a:off x="468313" y="2709863"/>
            <a:ext cx="3598862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配方法解方程的基本思路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27" name="矩形 28"/>
          <p:cNvSpPr/>
          <p:nvPr/>
        </p:nvSpPr>
        <p:spPr>
          <a:xfrm>
            <a:off x="395288" y="3213100"/>
            <a:ext cx="8226425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sym typeface="Calibri" panose="020F0502020204030204" pitchFamily="34" charset="0"/>
              </a:rPr>
              <a:t>把方程化为</a:t>
            </a:r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（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x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+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n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)</a:t>
            </a:r>
            <a:r>
              <a:rPr lang="en-US" altLang="zh-CN" sz="2400" b="1" baseline="30000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2</a:t>
            </a:r>
            <a:r>
              <a:rPr lang="en-US" altLang="zh-CN" sz="2400" b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=</a:t>
            </a:r>
            <a:r>
              <a:rPr lang="en-US" altLang="zh-CN" sz="2400" b="1" i="1">
                <a:latin typeface="Times New Roman" panose="02020603050405020304" pitchFamily="18" charset="0"/>
                <a:ea typeface="黑体" panose="02010609060101010101" pitchFamily="2" charset="-122"/>
                <a:sym typeface="Calibri" panose="020F0502020204030204" pitchFamily="34" charset="0"/>
              </a:rPr>
              <a:t>p</a:t>
            </a:r>
            <a:r>
              <a:rPr lang="zh-CN" altLang="en-US" sz="2400" dirty="0">
                <a:latin typeface="黑体" panose="02010609060101010101" pitchFamily="2" charset="-122"/>
                <a:ea typeface="黑体" panose="02010609060101010101" pitchFamily="2" charset="-122"/>
                <a:sym typeface="Calibri" panose="020F0502020204030204" pitchFamily="34" charset="0"/>
              </a:rPr>
              <a:t>的形式，将一元二次方程降次，转化为一元一次方程求解．</a:t>
            </a:r>
            <a:endParaRPr lang="en-US" altLang="zh-CN" sz="2400">
              <a:latin typeface="黑体" panose="02010609060101010101" pitchFamily="2" charset="-122"/>
              <a:ea typeface="黑体" panose="02010609060101010101" pitchFamily="2" charset="-122"/>
              <a:sym typeface="Calibri" panose="020F0502020204030204" pitchFamily="34" charset="0"/>
            </a:endParaRPr>
          </a:p>
        </p:txBody>
      </p:sp>
      <p:sp>
        <p:nvSpPr>
          <p:cNvPr id="5128" name="矩形 112"/>
          <p:cNvSpPr/>
          <p:nvPr/>
        </p:nvSpPr>
        <p:spPr>
          <a:xfrm>
            <a:off x="468313" y="4437063"/>
            <a:ext cx="3598862" cy="431800"/>
          </a:xfrm>
          <a:prstGeom prst="rect">
            <a:avLst/>
          </a:prstGeom>
          <a:solidFill>
            <a:srgbClr val="0070C0"/>
          </a:solidFill>
          <a:ln w="9525">
            <a:noFill/>
          </a:ln>
        </p:spPr>
        <p:txBody>
          <a:bodyPr/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配方法解方程的基本步骤</a:t>
            </a:r>
            <a:endParaRPr lang="zh-CN" altLang="en-US" sz="24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" name="组合 9"/>
          <p:cNvGrpSpPr/>
          <p:nvPr/>
        </p:nvGrpSpPr>
        <p:grpSpPr>
          <a:xfrm>
            <a:off x="468313" y="5229225"/>
            <a:ext cx="6554787" cy="1189038"/>
            <a:chOff x="467544" y="5229200"/>
            <a:chExt cx="6554388" cy="1188345"/>
          </a:xfrm>
        </p:grpSpPr>
        <p:sp>
          <p:nvSpPr>
            <p:cNvPr id="4106" name="TextBox 30"/>
            <p:cNvSpPr txBox="1"/>
            <p:nvPr/>
          </p:nvSpPr>
          <p:spPr>
            <a:xfrm>
              <a:off x="467544" y="5229200"/>
              <a:ext cx="6554388" cy="1188345"/>
            </a:xfrm>
            <a:prstGeom prst="rect">
              <a:avLst/>
            </a:prstGeom>
            <a:noFill/>
            <a:ln w="25400" cap="flat" cmpd="thinThick">
              <a:solidFill>
                <a:srgbClr val="FF0000"/>
              </a:solidFill>
              <a:prstDash val="sysDash"/>
              <a:miter/>
              <a:headEnd type="none" w="med" len="med"/>
              <a:tailEnd type="none" w="med" len="med"/>
            </a:ln>
          </p:spPr>
          <p:txBody>
            <a:bodyPr wrap="none">
              <a:spAutoFit/>
            </a:bodyPr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一移常数项；二配方</a:t>
              </a:r>
              <a:r>
                <a:rPr lang="en-US" altLang="zh-CN" sz="240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[</a:t>
              </a: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配上         </a:t>
              </a:r>
              <a:r>
                <a:rPr lang="en-US" altLang="zh-CN" sz="240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]</a:t>
              </a: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；</a:t>
              </a:r>
              <a:endParaRPr lang="en-US" altLang="zh-CN" sz="2400">
                <a:solidFill>
                  <a:srgbClr val="FF00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400" dirty="0">
                  <a:solidFill>
                    <a:srgbClr val="FF0000"/>
                  </a:solidFill>
                  <a:latin typeface="黑体" panose="02010609060101010101" pitchFamily="2" charset="-122"/>
                  <a:ea typeface="黑体" panose="02010609060101010101" pitchFamily="2" charset="-122"/>
                </a:rPr>
                <a:t>三写成</a:t>
              </a:r>
              <a:r>
                <a:rPr lang="zh-CN" altLang="en-US" sz="2400" b="1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（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x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+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n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)</a:t>
              </a:r>
              <a:r>
                <a:rPr lang="en-US" altLang="zh-CN" sz="2400" b="1" baseline="3000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2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=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p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 (</a:t>
              </a:r>
              <a:r>
                <a:rPr lang="en-US" altLang="zh-CN" sz="2400" b="1" i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p </a:t>
              </a:r>
              <a:r>
                <a:rPr lang="en-US" altLang="zh-CN" sz="2400" b="1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≥0); </a:t>
              </a:r>
              <a:r>
                <a:rPr lang="zh-CN" altLang="en-US" sz="2400" dirty="0">
                  <a:solidFill>
                    <a:srgbClr val="FF0000"/>
                  </a:solidFill>
                  <a:latin typeface="Times New Roman" panose="02020603050405020304" pitchFamily="18" charset="0"/>
                  <a:ea typeface="黑体" panose="02010609060101010101" pitchFamily="2" charset="-122"/>
                </a:rPr>
                <a:t>四直接开平方法解方程</a:t>
              </a:r>
              <a:r>
                <a:rPr lang="en-US" altLang="zh-CN" sz="2400">
                  <a:latin typeface="Times New Roman" panose="02020603050405020304" pitchFamily="18" charset="0"/>
                  <a:ea typeface="黑体" panose="02010609060101010101" pitchFamily="2" charset="-122"/>
                </a:rPr>
                <a:t>.</a:t>
              </a:r>
              <a:endParaRPr lang="en-US" altLang="zh-CN" sz="2400">
                <a:latin typeface="Times New Roman" panose="02020603050405020304" pitchFamily="18" charset="0"/>
                <a:ea typeface="黑体" panose="02010609060101010101" pitchFamily="2" charset="-122"/>
              </a:endParaRPr>
            </a:p>
          </p:txBody>
        </p:sp>
        <p:graphicFrame>
          <p:nvGraphicFramePr>
            <p:cNvPr id="4098" name="Object 18"/>
            <p:cNvGraphicFramePr/>
            <p:nvPr/>
          </p:nvGraphicFramePr>
          <p:xfrm>
            <a:off x="4139878" y="5301615"/>
            <a:ext cx="1195055" cy="4767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8" name="" r:id="rId1" imgW="1016635" imgH="406400" progId="Equation.DSMT4">
                    <p:embed/>
                  </p:oleObj>
                </mc:Choice>
                <mc:Fallback>
                  <p:oleObj name="" r:id="rId1" imgW="1016635" imgH="406400" progId="Equation.DSMT4">
                    <p:embed/>
                    <p:pic>
                      <p:nvPicPr>
                        <p:cNvPr id="0" name="图片 3087"/>
                        <p:cNvPicPr/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4139878" y="5301615"/>
                          <a:ext cx="1195055" cy="476735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125" grpId="0" animBg="1"/>
      <p:bldP spid="5126" grpId="0" animBg="1"/>
      <p:bldP spid="5127" grpId="0"/>
      <p:bldP spid="5128" grpId="0" animBg="1"/>
    </p:bldLst>
  </p:timing>
</p:sld>
</file>

<file path=ppt/theme/theme1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7B7"/>
      </a:accent6>
      <a:hlink>
        <a:srgbClr val="FF5050"/>
      </a:hlink>
      <a:folHlink>
        <a:srgbClr val="FF99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梯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梯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CCCFF"/>
      </a:accent1>
      <a:accent2>
        <a:srgbClr val="D9D8EC"/>
      </a:accent2>
      <a:accent3>
        <a:srgbClr val="FFFFFF"/>
      </a:accent3>
      <a:accent4>
        <a:srgbClr val="000000"/>
      </a:accent4>
      <a:accent5>
        <a:srgbClr val="E2E2FF"/>
      </a:accent5>
      <a:accent6>
        <a:srgbClr val="C2C1D3"/>
      </a:accent6>
      <a:hlink>
        <a:srgbClr val="6767FF"/>
      </a:hlink>
      <a:folHlink>
        <a:srgbClr val="9933FF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CCFF"/>
        </a:accent1>
        <a:accent2>
          <a:srgbClr val="D9D8E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C2C1D3"/>
        </a:accent6>
        <a:hlink>
          <a:srgbClr val="6767FF"/>
        </a:hlink>
        <a:folHlink>
          <a:srgbClr val="9933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666633"/>
        </a:dk2>
        <a:lt2>
          <a:srgbClr val="5F5F5F"/>
        </a:lt2>
        <a:accent1>
          <a:srgbClr val="FFCC00"/>
        </a:accent1>
        <a:accent2>
          <a:srgbClr val="EFF0B2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D6D79F"/>
        </a:accent6>
        <a:hlink>
          <a:srgbClr val="8080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9BB0CB"/>
        </a:accent1>
        <a:accent2>
          <a:srgbClr val="D1E0CE"/>
        </a:accent2>
        <a:accent3>
          <a:srgbClr val="FFFFFF"/>
        </a:accent3>
        <a:accent4>
          <a:srgbClr val="000000"/>
        </a:accent4>
        <a:accent5>
          <a:srgbClr val="CBD4E1"/>
        </a:accent5>
        <a:accent6>
          <a:srgbClr val="BBC9B8"/>
        </a:accent6>
        <a:hlink>
          <a:srgbClr val="8EA642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36600"/>
        </a:lt1>
        <a:dk2>
          <a:srgbClr val="FFFFCC"/>
        </a:dk2>
        <a:lt2>
          <a:srgbClr val="333300"/>
        </a:lt2>
        <a:accent1>
          <a:srgbClr val="99CC00"/>
        </a:accent1>
        <a:accent2>
          <a:srgbClr val="669900"/>
        </a:accent2>
        <a:accent3>
          <a:srgbClr val="ADB9AA"/>
        </a:accent3>
        <a:accent4>
          <a:srgbClr val="DCDCAF"/>
        </a:accent4>
        <a:accent5>
          <a:srgbClr val="CAE2AA"/>
        </a:accent5>
        <a:accent6>
          <a:srgbClr val="5B8900"/>
        </a:accent6>
        <a:hlink>
          <a:srgbClr val="CC99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4A48"/>
        </a:lt1>
        <a:dk2>
          <a:srgbClr val="FFFFFF"/>
        </a:dk2>
        <a:lt2>
          <a:srgbClr val="424458"/>
        </a:lt2>
        <a:accent1>
          <a:srgbClr val="83B200"/>
        </a:accent1>
        <a:accent2>
          <a:srgbClr val="006260"/>
        </a:accent2>
        <a:accent3>
          <a:srgbClr val="AAB2B1"/>
        </a:accent3>
        <a:accent4>
          <a:srgbClr val="DCDCDC"/>
        </a:accent4>
        <a:accent5>
          <a:srgbClr val="C2D5AA"/>
        </a:accent5>
        <a:accent6>
          <a:srgbClr val="005755"/>
        </a:accent6>
        <a:hlink>
          <a:srgbClr val="6666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1C2046"/>
        </a:lt1>
        <a:dk2>
          <a:srgbClr val="FFFFFF"/>
        </a:dk2>
        <a:lt2>
          <a:srgbClr val="000000"/>
        </a:lt2>
        <a:accent1>
          <a:srgbClr val="00CCFF"/>
        </a:accent1>
        <a:accent2>
          <a:srgbClr val="2D226E"/>
        </a:accent2>
        <a:accent3>
          <a:srgbClr val="AAABB1"/>
        </a:accent3>
        <a:accent4>
          <a:srgbClr val="DCDCDC"/>
        </a:accent4>
        <a:accent5>
          <a:srgbClr val="AAE2FF"/>
        </a:accent5>
        <a:accent6>
          <a:srgbClr val="281E62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66"/>
        </a:lt1>
        <a:dk2>
          <a:srgbClr val="FFFFFF"/>
        </a:dk2>
        <a:lt2>
          <a:srgbClr val="424458"/>
        </a:lt2>
        <a:accent1>
          <a:srgbClr val="6666FF"/>
        </a:accent1>
        <a:accent2>
          <a:srgbClr val="333399"/>
        </a:accent2>
        <a:accent3>
          <a:srgbClr val="AAAAB9"/>
        </a:accent3>
        <a:accent4>
          <a:srgbClr val="DCDCDC"/>
        </a:accent4>
        <a:accent5>
          <a:srgbClr val="B9B9FF"/>
        </a:accent5>
        <a:accent6>
          <a:srgbClr val="2D2D89"/>
        </a:accent6>
        <a:hlink>
          <a:srgbClr val="FF9900"/>
        </a:hlink>
        <a:folHlink>
          <a:srgbClr val="CC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390B20"/>
        </a:lt1>
        <a:dk2>
          <a:srgbClr val="FFFFCC"/>
        </a:dk2>
        <a:lt2>
          <a:srgbClr val="1C1C1C"/>
        </a:lt2>
        <a:accent1>
          <a:srgbClr val="FF916F"/>
        </a:accent1>
        <a:accent2>
          <a:srgbClr val="561450"/>
        </a:accent2>
        <a:accent3>
          <a:srgbClr val="AEAAAB"/>
        </a:accent3>
        <a:accent4>
          <a:srgbClr val="DCDCAF"/>
        </a:accent4>
        <a:accent5>
          <a:srgbClr val="FFC7BB"/>
        </a:accent5>
        <a:accent6>
          <a:srgbClr val="4C1147"/>
        </a:accent6>
        <a:hlink>
          <a:srgbClr val="637D95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722104"/>
        </a:lt1>
        <a:dk2>
          <a:srgbClr val="FFFFFF"/>
        </a:dk2>
        <a:lt2>
          <a:srgbClr val="4C0000"/>
        </a:lt2>
        <a:accent1>
          <a:srgbClr val="CC6600"/>
        </a:accent1>
        <a:accent2>
          <a:srgbClr val="8A2E00"/>
        </a:accent2>
        <a:accent3>
          <a:srgbClr val="BCABAA"/>
        </a:accent3>
        <a:accent4>
          <a:srgbClr val="DCDCDC"/>
        </a:accent4>
        <a:accent5>
          <a:srgbClr val="E2B9AA"/>
        </a:accent5>
        <a:accent6>
          <a:srgbClr val="7B2800"/>
        </a:accent6>
        <a:hlink>
          <a:srgbClr val="FFCC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2375</Words>
  <Application>WPS 演示</Application>
  <PresentationFormat>在屏幕上显示</PresentationFormat>
  <Paragraphs>320</Paragraphs>
  <Slides>18</Slides>
  <Notes>4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25</vt:i4>
      </vt:variant>
      <vt:variant>
        <vt:lpstr>幻灯片标题</vt:lpstr>
      </vt:variant>
      <vt:variant>
        <vt:i4>18</vt:i4>
      </vt:variant>
    </vt:vector>
  </HeadingPairs>
  <TitlesOfParts>
    <vt:vector size="58" baseType="lpstr">
      <vt:lpstr>Arial</vt:lpstr>
      <vt:lpstr>宋体</vt:lpstr>
      <vt:lpstr>Wingdings</vt:lpstr>
      <vt:lpstr>Times New Roman</vt:lpstr>
      <vt:lpstr>黑体</vt:lpstr>
      <vt:lpstr>隶书</vt:lpstr>
      <vt:lpstr>微软雅黑</vt:lpstr>
      <vt:lpstr>方正姚体</vt:lpstr>
      <vt:lpstr>Calibri</vt:lpstr>
      <vt:lpstr>+mn-ea</vt:lpstr>
      <vt:lpstr>Arial Unicode MS</vt:lpstr>
      <vt:lpstr>Segoe Print</vt:lpstr>
      <vt:lpstr>1_默认设计模板</vt:lpstr>
      <vt:lpstr>梯田</vt:lpstr>
      <vt:lpstr>1_梯田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Equation.DSMT4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曾静</cp:lastModifiedBy>
  <cp:revision>585</cp:revision>
  <dcterms:created xsi:type="dcterms:W3CDTF">2015-07-09T08:14:18Z</dcterms:created>
  <dcterms:modified xsi:type="dcterms:W3CDTF">2018-09-02T01:41:51Z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2052-10.1.0.7245</vt:lpwstr>
  </property>
</Properties>
</file>